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16B1F-2881-4544-90E8-285CF6C167D3}" type="datetimeFigureOut">
              <a:rPr lang="en-IN" smtClean="0"/>
              <a:t>20-10-2024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E8D971-2691-40A8-A942-EEA4CB2ABE2D}" type="slidenum">
              <a:rPr lang="en-IN" smtClean="0"/>
              <a:t>‹#›</a:t>
            </a:fld>
            <a:endParaRPr lang="en-IN"/>
          </a:p>
        </p:txBody>
      </p:sp>
    </p:spTree>
    <p:extLst>
      <p:ext uri="{BB962C8B-B14F-4D97-AF65-F5344CB8AC3E}">
        <p14:creationId xmlns:p14="http://schemas.microsoft.com/office/powerpoint/2010/main" val="3118944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2858249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588879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147967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300462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728053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922874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2010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935478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576109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79182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493685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1B039-C7A7-70C6-D0F1-211D5730DB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6D92133-4FEB-E2EA-6A1C-496C49C925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BE36E7D-F289-818E-617A-EB4EF8E9C14A}"/>
              </a:ext>
            </a:extLst>
          </p:cNvPr>
          <p:cNvSpPr>
            <a:spLocks noGrp="1"/>
          </p:cNvSpPr>
          <p:nvPr>
            <p:ph type="dt" sz="half" idx="10"/>
          </p:nvPr>
        </p:nvSpPr>
        <p:spPr/>
        <p:txBody>
          <a:bodyPr/>
          <a:lstStyle/>
          <a:p>
            <a:fld id="{1FA1CA4C-693B-49F3-8AA3-CB70493C0205}" type="datetimeFigureOut">
              <a:rPr lang="en-IN" smtClean="0"/>
              <a:t>20-10-2024</a:t>
            </a:fld>
            <a:endParaRPr lang="en-IN"/>
          </a:p>
        </p:txBody>
      </p:sp>
      <p:sp>
        <p:nvSpPr>
          <p:cNvPr id="5" name="Footer Placeholder 4">
            <a:extLst>
              <a:ext uri="{FF2B5EF4-FFF2-40B4-BE49-F238E27FC236}">
                <a16:creationId xmlns:a16="http://schemas.microsoft.com/office/drawing/2014/main" id="{FFFEEE01-2A10-61CD-BC26-B41A1FE6DB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5ECD4C-F686-80C8-AD85-201F671E690B}"/>
              </a:ext>
            </a:extLst>
          </p:cNvPr>
          <p:cNvSpPr>
            <a:spLocks noGrp="1"/>
          </p:cNvSpPr>
          <p:nvPr>
            <p:ph type="sldNum" sz="quarter" idx="12"/>
          </p:nvPr>
        </p:nvSpPr>
        <p:spPr/>
        <p:txBody>
          <a:bodyPr/>
          <a:lstStyle/>
          <a:p>
            <a:fld id="{3457934F-062C-4963-A8A8-1EF03E5A6EBD}" type="slidenum">
              <a:rPr lang="en-IN" smtClean="0"/>
              <a:t>‹#›</a:t>
            </a:fld>
            <a:endParaRPr lang="en-IN"/>
          </a:p>
        </p:txBody>
      </p:sp>
    </p:spTree>
    <p:extLst>
      <p:ext uri="{BB962C8B-B14F-4D97-AF65-F5344CB8AC3E}">
        <p14:creationId xmlns:p14="http://schemas.microsoft.com/office/powerpoint/2010/main" val="211117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D9700-E59E-2658-2B71-ED53D94B585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038B129-BF08-2722-BBEC-3F6814EA3F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273A6A-C629-0AEE-B18F-270F33229DB1}"/>
              </a:ext>
            </a:extLst>
          </p:cNvPr>
          <p:cNvSpPr>
            <a:spLocks noGrp="1"/>
          </p:cNvSpPr>
          <p:nvPr>
            <p:ph type="dt" sz="half" idx="10"/>
          </p:nvPr>
        </p:nvSpPr>
        <p:spPr/>
        <p:txBody>
          <a:bodyPr/>
          <a:lstStyle/>
          <a:p>
            <a:fld id="{1FA1CA4C-693B-49F3-8AA3-CB70493C0205}" type="datetimeFigureOut">
              <a:rPr lang="en-IN" smtClean="0"/>
              <a:t>20-10-2024</a:t>
            </a:fld>
            <a:endParaRPr lang="en-IN"/>
          </a:p>
        </p:txBody>
      </p:sp>
      <p:sp>
        <p:nvSpPr>
          <p:cNvPr id="5" name="Footer Placeholder 4">
            <a:extLst>
              <a:ext uri="{FF2B5EF4-FFF2-40B4-BE49-F238E27FC236}">
                <a16:creationId xmlns:a16="http://schemas.microsoft.com/office/drawing/2014/main" id="{8AA02573-F0E7-76D7-35F1-411CF77B00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59BF96-59AC-FAC4-B8FC-BCB23D8CF116}"/>
              </a:ext>
            </a:extLst>
          </p:cNvPr>
          <p:cNvSpPr>
            <a:spLocks noGrp="1"/>
          </p:cNvSpPr>
          <p:nvPr>
            <p:ph type="sldNum" sz="quarter" idx="12"/>
          </p:nvPr>
        </p:nvSpPr>
        <p:spPr/>
        <p:txBody>
          <a:bodyPr/>
          <a:lstStyle/>
          <a:p>
            <a:fld id="{3457934F-062C-4963-A8A8-1EF03E5A6EBD}" type="slidenum">
              <a:rPr lang="en-IN" smtClean="0"/>
              <a:t>‹#›</a:t>
            </a:fld>
            <a:endParaRPr lang="en-IN"/>
          </a:p>
        </p:txBody>
      </p:sp>
    </p:spTree>
    <p:extLst>
      <p:ext uri="{BB962C8B-B14F-4D97-AF65-F5344CB8AC3E}">
        <p14:creationId xmlns:p14="http://schemas.microsoft.com/office/powerpoint/2010/main" val="1136910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1FE686-CFD7-8720-695B-0F44E9A734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F7E17D-F2AB-106D-1FD0-9F07CF28B6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F52C1A-6E8F-35B0-6E68-95FB8F5E57EA}"/>
              </a:ext>
            </a:extLst>
          </p:cNvPr>
          <p:cNvSpPr>
            <a:spLocks noGrp="1"/>
          </p:cNvSpPr>
          <p:nvPr>
            <p:ph type="dt" sz="half" idx="10"/>
          </p:nvPr>
        </p:nvSpPr>
        <p:spPr/>
        <p:txBody>
          <a:bodyPr/>
          <a:lstStyle/>
          <a:p>
            <a:fld id="{1FA1CA4C-693B-49F3-8AA3-CB70493C0205}" type="datetimeFigureOut">
              <a:rPr lang="en-IN" smtClean="0"/>
              <a:t>20-10-2024</a:t>
            </a:fld>
            <a:endParaRPr lang="en-IN"/>
          </a:p>
        </p:txBody>
      </p:sp>
      <p:sp>
        <p:nvSpPr>
          <p:cNvPr id="5" name="Footer Placeholder 4">
            <a:extLst>
              <a:ext uri="{FF2B5EF4-FFF2-40B4-BE49-F238E27FC236}">
                <a16:creationId xmlns:a16="http://schemas.microsoft.com/office/drawing/2014/main" id="{076AC5A7-8EA2-6C85-920E-05A8BB4E27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54E000-D291-8119-DAF9-5E38F9FFD312}"/>
              </a:ext>
            </a:extLst>
          </p:cNvPr>
          <p:cNvSpPr>
            <a:spLocks noGrp="1"/>
          </p:cNvSpPr>
          <p:nvPr>
            <p:ph type="sldNum" sz="quarter" idx="12"/>
          </p:nvPr>
        </p:nvSpPr>
        <p:spPr/>
        <p:txBody>
          <a:bodyPr/>
          <a:lstStyle/>
          <a:p>
            <a:fld id="{3457934F-062C-4963-A8A8-1EF03E5A6EBD}" type="slidenum">
              <a:rPr lang="en-IN" smtClean="0"/>
              <a:t>‹#›</a:t>
            </a:fld>
            <a:endParaRPr lang="en-IN"/>
          </a:p>
        </p:txBody>
      </p:sp>
    </p:spTree>
    <p:extLst>
      <p:ext uri="{BB962C8B-B14F-4D97-AF65-F5344CB8AC3E}">
        <p14:creationId xmlns:p14="http://schemas.microsoft.com/office/powerpoint/2010/main" val="84286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50D48"/>
          </a:solidFill>
          <a:ln/>
        </p:spPr>
      </p:sp>
      <p:sp>
        <p:nvSpPr>
          <p:cNvPr id="3" name="Shape 1"/>
          <p:cNvSpPr/>
          <p:nvPr/>
        </p:nvSpPr>
        <p:spPr>
          <a:xfrm>
            <a:off x="0" y="0"/>
            <a:ext cx="12192000" cy="68580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296839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50D48"/>
          </a:solidFill>
          <a:ln/>
        </p:spPr>
      </p:sp>
      <p:sp>
        <p:nvSpPr>
          <p:cNvPr id="3" name="Shape 1"/>
          <p:cNvSpPr/>
          <p:nvPr/>
        </p:nvSpPr>
        <p:spPr>
          <a:xfrm>
            <a:off x="0" y="0"/>
            <a:ext cx="12192000" cy="68580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0460101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50D48"/>
          </a:solidFill>
          <a:ln/>
        </p:spPr>
      </p:sp>
      <p:sp>
        <p:nvSpPr>
          <p:cNvPr id="3" name="Shape 1"/>
          <p:cNvSpPr/>
          <p:nvPr/>
        </p:nvSpPr>
        <p:spPr>
          <a:xfrm>
            <a:off x="0" y="0"/>
            <a:ext cx="12192000" cy="68580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843059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50D48"/>
          </a:solidFill>
          <a:ln/>
        </p:spPr>
      </p:sp>
      <p:sp>
        <p:nvSpPr>
          <p:cNvPr id="3" name="Shape 1"/>
          <p:cNvSpPr/>
          <p:nvPr/>
        </p:nvSpPr>
        <p:spPr>
          <a:xfrm>
            <a:off x="0" y="0"/>
            <a:ext cx="12192000" cy="68580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652268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50D48"/>
          </a:solidFill>
          <a:ln/>
        </p:spPr>
      </p:sp>
      <p:sp>
        <p:nvSpPr>
          <p:cNvPr id="3" name="Shape 1"/>
          <p:cNvSpPr/>
          <p:nvPr/>
        </p:nvSpPr>
        <p:spPr>
          <a:xfrm>
            <a:off x="0" y="0"/>
            <a:ext cx="12192000" cy="68580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808671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50D48"/>
          </a:solidFill>
          <a:ln/>
        </p:spPr>
      </p:sp>
      <p:sp>
        <p:nvSpPr>
          <p:cNvPr id="3" name="Shape 1"/>
          <p:cNvSpPr/>
          <p:nvPr/>
        </p:nvSpPr>
        <p:spPr>
          <a:xfrm>
            <a:off x="0" y="0"/>
            <a:ext cx="12192000" cy="68580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9034043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50D48"/>
          </a:solidFill>
          <a:ln/>
        </p:spPr>
      </p:sp>
      <p:sp>
        <p:nvSpPr>
          <p:cNvPr id="3" name="Shape 1"/>
          <p:cNvSpPr/>
          <p:nvPr/>
        </p:nvSpPr>
        <p:spPr>
          <a:xfrm>
            <a:off x="0" y="0"/>
            <a:ext cx="12192000" cy="68580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6094922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50D48"/>
          </a:solidFill>
          <a:ln/>
        </p:spPr>
      </p:sp>
      <p:sp>
        <p:nvSpPr>
          <p:cNvPr id="3" name="Shape 1"/>
          <p:cNvSpPr/>
          <p:nvPr/>
        </p:nvSpPr>
        <p:spPr>
          <a:xfrm>
            <a:off x="0" y="0"/>
            <a:ext cx="12192000" cy="68580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923879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8E25E-052F-8339-51BF-41CCAB5443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6476D20-2899-8021-0059-ADE02EB208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76990B-9369-2284-10F0-F23E8BD19145}"/>
              </a:ext>
            </a:extLst>
          </p:cNvPr>
          <p:cNvSpPr>
            <a:spLocks noGrp="1"/>
          </p:cNvSpPr>
          <p:nvPr>
            <p:ph type="dt" sz="half" idx="10"/>
          </p:nvPr>
        </p:nvSpPr>
        <p:spPr/>
        <p:txBody>
          <a:bodyPr/>
          <a:lstStyle/>
          <a:p>
            <a:fld id="{1FA1CA4C-693B-49F3-8AA3-CB70493C0205}" type="datetimeFigureOut">
              <a:rPr lang="en-IN" smtClean="0"/>
              <a:t>20-10-2024</a:t>
            </a:fld>
            <a:endParaRPr lang="en-IN"/>
          </a:p>
        </p:txBody>
      </p:sp>
      <p:sp>
        <p:nvSpPr>
          <p:cNvPr id="5" name="Footer Placeholder 4">
            <a:extLst>
              <a:ext uri="{FF2B5EF4-FFF2-40B4-BE49-F238E27FC236}">
                <a16:creationId xmlns:a16="http://schemas.microsoft.com/office/drawing/2014/main" id="{218146BE-FF9A-944A-E1AB-1BA436FBBA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95580B-BD51-0867-F172-0F082AEB3E55}"/>
              </a:ext>
            </a:extLst>
          </p:cNvPr>
          <p:cNvSpPr>
            <a:spLocks noGrp="1"/>
          </p:cNvSpPr>
          <p:nvPr>
            <p:ph type="sldNum" sz="quarter" idx="12"/>
          </p:nvPr>
        </p:nvSpPr>
        <p:spPr/>
        <p:txBody>
          <a:bodyPr/>
          <a:lstStyle/>
          <a:p>
            <a:fld id="{3457934F-062C-4963-A8A8-1EF03E5A6EBD}" type="slidenum">
              <a:rPr lang="en-IN" smtClean="0"/>
              <a:t>‹#›</a:t>
            </a:fld>
            <a:endParaRPr lang="en-IN"/>
          </a:p>
        </p:txBody>
      </p:sp>
    </p:spTree>
    <p:extLst>
      <p:ext uri="{BB962C8B-B14F-4D97-AF65-F5344CB8AC3E}">
        <p14:creationId xmlns:p14="http://schemas.microsoft.com/office/powerpoint/2010/main" val="29766434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50D48"/>
          </a:solidFill>
          <a:ln/>
        </p:spPr>
      </p:sp>
      <p:sp>
        <p:nvSpPr>
          <p:cNvPr id="3" name="Shape 1"/>
          <p:cNvSpPr/>
          <p:nvPr/>
        </p:nvSpPr>
        <p:spPr>
          <a:xfrm>
            <a:off x="0" y="0"/>
            <a:ext cx="12192000" cy="68580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1128205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150D48"/>
          </a:solidFill>
          <a:ln/>
        </p:spPr>
      </p:sp>
      <p:sp>
        <p:nvSpPr>
          <p:cNvPr id="3" name="Shape 1"/>
          <p:cNvSpPr/>
          <p:nvPr/>
        </p:nvSpPr>
        <p:spPr>
          <a:xfrm>
            <a:off x="0" y="0"/>
            <a:ext cx="12192000" cy="68580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586279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F5C-914E-A15C-04D1-A49D4AB5BD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8CB84B0-AD4E-6DA9-31EC-350B76132E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4177F9-3441-B57C-0D23-31EDC21F6428}"/>
              </a:ext>
            </a:extLst>
          </p:cNvPr>
          <p:cNvSpPr>
            <a:spLocks noGrp="1"/>
          </p:cNvSpPr>
          <p:nvPr>
            <p:ph type="dt" sz="half" idx="10"/>
          </p:nvPr>
        </p:nvSpPr>
        <p:spPr/>
        <p:txBody>
          <a:bodyPr/>
          <a:lstStyle/>
          <a:p>
            <a:fld id="{1FA1CA4C-693B-49F3-8AA3-CB70493C0205}" type="datetimeFigureOut">
              <a:rPr lang="en-IN" smtClean="0"/>
              <a:t>20-10-2024</a:t>
            </a:fld>
            <a:endParaRPr lang="en-IN"/>
          </a:p>
        </p:txBody>
      </p:sp>
      <p:sp>
        <p:nvSpPr>
          <p:cNvPr id="5" name="Footer Placeholder 4">
            <a:extLst>
              <a:ext uri="{FF2B5EF4-FFF2-40B4-BE49-F238E27FC236}">
                <a16:creationId xmlns:a16="http://schemas.microsoft.com/office/drawing/2014/main" id="{4C953C68-E003-3838-7C94-E92401A314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96890F-5D90-A481-D258-668C6D3671F5}"/>
              </a:ext>
            </a:extLst>
          </p:cNvPr>
          <p:cNvSpPr>
            <a:spLocks noGrp="1"/>
          </p:cNvSpPr>
          <p:nvPr>
            <p:ph type="sldNum" sz="quarter" idx="12"/>
          </p:nvPr>
        </p:nvSpPr>
        <p:spPr/>
        <p:txBody>
          <a:bodyPr/>
          <a:lstStyle/>
          <a:p>
            <a:fld id="{3457934F-062C-4963-A8A8-1EF03E5A6EBD}" type="slidenum">
              <a:rPr lang="en-IN" smtClean="0"/>
              <a:t>‹#›</a:t>
            </a:fld>
            <a:endParaRPr lang="en-IN"/>
          </a:p>
        </p:txBody>
      </p:sp>
    </p:spTree>
    <p:extLst>
      <p:ext uri="{BB962C8B-B14F-4D97-AF65-F5344CB8AC3E}">
        <p14:creationId xmlns:p14="http://schemas.microsoft.com/office/powerpoint/2010/main" val="3672062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A25FE-78BA-1770-4FA4-F8A8774FE8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6CA5EE4-1093-0D8F-11EB-1C6BA372F4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CE6738C-4136-83CB-F5E3-8338FD72E8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9525291-C080-79FE-B29F-7E6443225D3C}"/>
              </a:ext>
            </a:extLst>
          </p:cNvPr>
          <p:cNvSpPr>
            <a:spLocks noGrp="1"/>
          </p:cNvSpPr>
          <p:nvPr>
            <p:ph type="dt" sz="half" idx="10"/>
          </p:nvPr>
        </p:nvSpPr>
        <p:spPr/>
        <p:txBody>
          <a:bodyPr/>
          <a:lstStyle/>
          <a:p>
            <a:fld id="{1FA1CA4C-693B-49F3-8AA3-CB70493C0205}" type="datetimeFigureOut">
              <a:rPr lang="en-IN" smtClean="0"/>
              <a:t>20-10-2024</a:t>
            </a:fld>
            <a:endParaRPr lang="en-IN"/>
          </a:p>
        </p:txBody>
      </p:sp>
      <p:sp>
        <p:nvSpPr>
          <p:cNvPr id="6" name="Footer Placeholder 5">
            <a:extLst>
              <a:ext uri="{FF2B5EF4-FFF2-40B4-BE49-F238E27FC236}">
                <a16:creationId xmlns:a16="http://schemas.microsoft.com/office/drawing/2014/main" id="{EEB9102E-2D30-CF79-18E1-EC4D61D476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CF28FDF-112B-CE22-3546-5FC28D11C17B}"/>
              </a:ext>
            </a:extLst>
          </p:cNvPr>
          <p:cNvSpPr>
            <a:spLocks noGrp="1"/>
          </p:cNvSpPr>
          <p:nvPr>
            <p:ph type="sldNum" sz="quarter" idx="12"/>
          </p:nvPr>
        </p:nvSpPr>
        <p:spPr/>
        <p:txBody>
          <a:bodyPr/>
          <a:lstStyle/>
          <a:p>
            <a:fld id="{3457934F-062C-4963-A8A8-1EF03E5A6EBD}" type="slidenum">
              <a:rPr lang="en-IN" smtClean="0"/>
              <a:t>‹#›</a:t>
            </a:fld>
            <a:endParaRPr lang="en-IN"/>
          </a:p>
        </p:txBody>
      </p:sp>
    </p:spTree>
    <p:extLst>
      <p:ext uri="{BB962C8B-B14F-4D97-AF65-F5344CB8AC3E}">
        <p14:creationId xmlns:p14="http://schemas.microsoft.com/office/powerpoint/2010/main" val="4022864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82D85-78DB-FC14-3357-4D45CC20478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4660F30-4D85-5653-A8B9-ECAEEF6A6C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C820CB-EADA-7B5F-F3CA-F0C66BA096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06B5CB7-0BA1-0F71-C3AE-6982678090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F32A3F-0878-455B-E3F7-A1217965C9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D28EF9F-7247-F07B-F537-9A4C8CCCA608}"/>
              </a:ext>
            </a:extLst>
          </p:cNvPr>
          <p:cNvSpPr>
            <a:spLocks noGrp="1"/>
          </p:cNvSpPr>
          <p:nvPr>
            <p:ph type="dt" sz="half" idx="10"/>
          </p:nvPr>
        </p:nvSpPr>
        <p:spPr/>
        <p:txBody>
          <a:bodyPr/>
          <a:lstStyle/>
          <a:p>
            <a:fld id="{1FA1CA4C-693B-49F3-8AA3-CB70493C0205}" type="datetimeFigureOut">
              <a:rPr lang="en-IN" smtClean="0"/>
              <a:t>20-10-2024</a:t>
            </a:fld>
            <a:endParaRPr lang="en-IN"/>
          </a:p>
        </p:txBody>
      </p:sp>
      <p:sp>
        <p:nvSpPr>
          <p:cNvPr id="8" name="Footer Placeholder 7">
            <a:extLst>
              <a:ext uri="{FF2B5EF4-FFF2-40B4-BE49-F238E27FC236}">
                <a16:creationId xmlns:a16="http://schemas.microsoft.com/office/drawing/2014/main" id="{BEC6FC8C-911E-579B-D2FA-CA3AF14C4D6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4E77C26-E123-35FC-894D-79512DC099D9}"/>
              </a:ext>
            </a:extLst>
          </p:cNvPr>
          <p:cNvSpPr>
            <a:spLocks noGrp="1"/>
          </p:cNvSpPr>
          <p:nvPr>
            <p:ph type="sldNum" sz="quarter" idx="12"/>
          </p:nvPr>
        </p:nvSpPr>
        <p:spPr/>
        <p:txBody>
          <a:bodyPr/>
          <a:lstStyle/>
          <a:p>
            <a:fld id="{3457934F-062C-4963-A8A8-1EF03E5A6EBD}" type="slidenum">
              <a:rPr lang="en-IN" smtClean="0"/>
              <a:t>‹#›</a:t>
            </a:fld>
            <a:endParaRPr lang="en-IN"/>
          </a:p>
        </p:txBody>
      </p:sp>
    </p:spTree>
    <p:extLst>
      <p:ext uri="{BB962C8B-B14F-4D97-AF65-F5344CB8AC3E}">
        <p14:creationId xmlns:p14="http://schemas.microsoft.com/office/powerpoint/2010/main" val="3561070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E19F3-127E-76D3-2618-60BA97293E4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0EB5428-ED47-E1E8-7AF0-4F7E85AAADA9}"/>
              </a:ext>
            </a:extLst>
          </p:cNvPr>
          <p:cNvSpPr>
            <a:spLocks noGrp="1"/>
          </p:cNvSpPr>
          <p:nvPr>
            <p:ph type="dt" sz="half" idx="10"/>
          </p:nvPr>
        </p:nvSpPr>
        <p:spPr/>
        <p:txBody>
          <a:bodyPr/>
          <a:lstStyle/>
          <a:p>
            <a:fld id="{1FA1CA4C-693B-49F3-8AA3-CB70493C0205}" type="datetimeFigureOut">
              <a:rPr lang="en-IN" smtClean="0"/>
              <a:t>20-10-2024</a:t>
            </a:fld>
            <a:endParaRPr lang="en-IN"/>
          </a:p>
        </p:txBody>
      </p:sp>
      <p:sp>
        <p:nvSpPr>
          <p:cNvPr id="4" name="Footer Placeholder 3">
            <a:extLst>
              <a:ext uri="{FF2B5EF4-FFF2-40B4-BE49-F238E27FC236}">
                <a16:creationId xmlns:a16="http://schemas.microsoft.com/office/drawing/2014/main" id="{6F31AFF0-C371-C69F-4C20-ED0C395EC8F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370DB86-6A8D-4A43-69C9-4FBE7B27A375}"/>
              </a:ext>
            </a:extLst>
          </p:cNvPr>
          <p:cNvSpPr>
            <a:spLocks noGrp="1"/>
          </p:cNvSpPr>
          <p:nvPr>
            <p:ph type="sldNum" sz="quarter" idx="12"/>
          </p:nvPr>
        </p:nvSpPr>
        <p:spPr/>
        <p:txBody>
          <a:bodyPr/>
          <a:lstStyle/>
          <a:p>
            <a:fld id="{3457934F-062C-4963-A8A8-1EF03E5A6EBD}" type="slidenum">
              <a:rPr lang="en-IN" smtClean="0"/>
              <a:t>‹#›</a:t>
            </a:fld>
            <a:endParaRPr lang="en-IN"/>
          </a:p>
        </p:txBody>
      </p:sp>
    </p:spTree>
    <p:extLst>
      <p:ext uri="{BB962C8B-B14F-4D97-AF65-F5344CB8AC3E}">
        <p14:creationId xmlns:p14="http://schemas.microsoft.com/office/powerpoint/2010/main" val="1335719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D056FF-48F1-D266-EBAA-E246578900C1}"/>
              </a:ext>
            </a:extLst>
          </p:cNvPr>
          <p:cNvSpPr>
            <a:spLocks noGrp="1"/>
          </p:cNvSpPr>
          <p:nvPr>
            <p:ph type="dt" sz="half" idx="10"/>
          </p:nvPr>
        </p:nvSpPr>
        <p:spPr/>
        <p:txBody>
          <a:bodyPr/>
          <a:lstStyle/>
          <a:p>
            <a:fld id="{1FA1CA4C-693B-49F3-8AA3-CB70493C0205}" type="datetimeFigureOut">
              <a:rPr lang="en-IN" smtClean="0"/>
              <a:t>20-10-2024</a:t>
            </a:fld>
            <a:endParaRPr lang="en-IN"/>
          </a:p>
        </p:txBody>
      </p:sp>
      <p:sp>
        <p:nvSpPr>
          <p:cNvPr id="3" name="Footer Placeholder 2">
            <a:extLst>
              <a:ext uri="{FF2B5EF4-FFF2-40B4-BE49-F238E27FC236}">
                <a16:creationId xmlns:a16="http://schemas.microsoft.com/office/drawing/2014/main" id="{DEE1CA98-CB5B-6B45-F4A2-270C079733D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5462AC3-B91A-BD86-91EF-4116ECA0F6A9}"/>
              </a:ext>
            </a:extLst>
          </p:cNvPr>
          <p:cNvSpPr>
            <a:spLocks noGrp="1"/>
          </p:cNvSpPr>
          <p:nvPr>
            <p:ph type="sldNum" sz="quarter" idx="12"/>
          </p:nvPr>
        </p:nvSpPr>
        <p:spPr/>
        <p:txBody>
          <a:bodyPr/>
          <a:lstStyle/>
          <a:p>
            <a:fld id="{3457934F-062C-4963-A8A8-1EF03E5A6EBD}" type="slidenum">
              <a:rPr lang="en-IN" smtClean="0"/>
              <a:t>‹#›</a:t>
            </a:fld>
            <a:endParaRPr lang="en-IN"/>
          </a:p>
        </p:txBody>
      </p:sp>
    </p:spTree>
    <p:extLst>
      <p:ext uri="{BB962C8B-B14F-4D97-AF65-F5344CB8AC3E}">
        <p14:creationId xmlns:p14="http://schemas.microsoft.com/office/powerpoint/2010/main" val="4278377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859AA-FB6F-9189-385E-051C28379E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B8C99A8-DA17-FD85-EBB2-5506DC31AF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25E1FB3-BF2E-20A5-0EE2-3E327E2626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DF9C13-33BE-E99B-BCAA-AF67989BB301}"/>
              </a:ext>
            </a:extLst>
          </p:cNvPr>
          <p:cNvSpPr>
            <a:spLocks noGrp="1"/>
          </p:cNvSpPr>
          <p:nvPr>
            <p:ph type="dt" sz="half" idx="10"/>
          </p:nvPr>
        </p:nvSpPr>
        <p:spPr/>
        <p:txBody>
          <a:bodyPr/>
          <a:lstStyle/>
          <a:p>
            <a:fld id="{1FA1CA4C-693B-49F3-8AA3-CB70493C0205}" type="datetimeFigureOut">
              <a:rPr lang="en-IN" smtClean="0"/>
              <a:t>20-10-2024</a:t>
            </a:fld>
            <a:endParaRPr lang="en-IN"/>
          </a:p>
        </p:txBody>
      </p:sp>
      <p:sp>
        <p:nvSpPr>
          <p:cNvPr id="6" name="Footer Placeholder 5">
            <a:extLst>
              <a:ext uri="{FF2B5EF4-FFF2-40B4-BE49-F238E27FC236}">
                <a16:creationId xmlns:a16="http://schemas.microsoft.com/office/drawing/2014/main" id="{703CD4AB-E712-C13D-C1D1-1C064FA25C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EDFE9F-A7CC-F8BA-3461-CF63CA765651}"/>
              </a:ext>
            </a:extLst>
          </p:cNvPr>
          <p:cNvSpPr>
            <a:spLocks noGrp="1"/>
          </p:cNvSpPr>
          <p:nvPr>
            <p:ph type="sldNum" sz="quarter" idx="12"/>
          </p:nvPr>
        </p:nvSpPr>
        <p:spPr/>
        <p:txBody>
          <a:bodyPr/>
          <a:lstStyle/>
          <a:p>
            <a:fld id="{3457934F-062C-4963-A8A8-1EF03E5A6EBD}" type="slidenum">
              <a:rPr lang="en-IN" smtClean="0"/>
              <a:t>‹#›</a:t>
            </a:fld>
            <a:endParaRPr lang="en-IN"/>
          </a:p>
        </p:txBody>
      </p:sp>
    </p:spTree>
    <p:extLst>
      <p:ext uri="{BB962C8B-B14F-4D97-AF65-F5344CB8AC3E}">
        <p14:creationId xmlns:p14="http://schemas.microsoft.com/office/powerpoint/2010/main" val="1192707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977-9760-FB58-DD2D-6D04520516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5416046-5B2E-4290-DF37-D59FC7CC9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7762EC0-A695-6011-B2DB-8F4EA1B348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480521-7F02-B35F-A48D-7B4F2559C5CA}"/>
              </a:ext>
            </a:extLst>
          </p:cNvPr>
          <p:cNvSpPr>
            <a:spLocks noGrp="1"/>
          </p:cNvSpPr>
          <p:nvPr>
            <p:ph type="dt" sz="half" idx="10"/>
          </p:nvPr>
        </p:nvSpPr>
        <p:spPr/>
        <p:txBody>
          <a:bodyPr/>
          <a:lstStyle/>
          <a:p>
            <a:fld id="{1FA1CA4C-693B-49F3-8AA3-CB70493C0205}" type="datetimeFigureOut">
              <a:rPr lang="en-IN" smtClean="0"/>
              <a:t>20-10-2024</a:t>
            </a:fld>
            <a:endParaRPr lang="en-IN"/>
          </a:p>
        </p:txBody>
      </p:sp>
      <p:sp>
        <p:nvSpPr>
          <p:cNvPr id="6" name="Footer Placeholder 5">
            <a:extLst>
              <a:ext uri="{FF2B5EF4-FFF2-40B4-BE49-F238E27FC236}">
                <a16:creationId xmlns:a16="http://schemas.microsoft.com/office/drawing/2014/main" id="{AE4F47F9-AEA0-5FF5-E7CF-5ECCF13DD44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B6F883-81E0-7CAB-C270-628156FA6C11}"/>
              </a:ext>
            </a:extLst>
          </p:cNvPr>
          <p:cNvSpPr>
            <a:spLocks noGrp="1"/>
          </p:cNvSpPr>
          <p:nvPr>
            <p:ph type="sldNum" sz="quarter" idx="12"/>
          </p:nvPr>
        </p:nvSpPr>
        <p:spPr/>
        <p:txBody>
          <a:bodyPr/>
          <a:lstStyle/>
          <a:p>
            <a:fld id="{3457934F-062C-4963-A8A8-1EF03E5A6EBD}" type="slidenum">
              <a:rPr lang="en-IN" smtClean="0"/>
              <a:t>‹#›</a:t>
            </a:fld>
            <a:endParaRPr lang="en-IN"/>
          </a:p>
        </p:txBody>
      </p:sp>
    </p:spTree>
    <p:extLst>
      <p:ext uri="{BB962C8B-B14F-4D97-AF65-F5344CB8AC3E}">
        <p14:creationId xmlns:p14="http://schemas.microsoft.com/office/powerpoint/2010/main" val="3115736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95E8B9-49C8-166C-B8C5-30D4B8761C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668496-673B-7636-44BE-BC62C8D2C9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CA10A5-47DD-8996-6BC8-ED3AFE9219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A1CA4C-693B-49F3-8AA3-CB70493C0205}" type="datetimeFigureOut">
              <a:rPr lang="en-IN" smtClean="0"/>
              <a:t>20-10-2024</a:t>
            </a:fld>
            <a:endParaRPr lang="en-IN"/>
          </a:p>
        </p:txBody>
      </p:sp>
      <p:sp>
        <p:nvSpPr>
          <p:cNvPr id="5" name="Footer Placeholder 4">
            <a:extLst>
              <a:ext uri="{FF2B5EF4-FFF2-40B4-BE49-F238E27FC236}">
                <a16:creationId xmlns:a16="http://schemas.microsoft.com/office/drawing/2014/main" id="{857514C5-A807-F237-F6F8-495DA1AE64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CE82E78-BBAA-5A3F-46DA-2E0654BC3A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57934F-062C-4963-A8A8-1EF03E5A6EBD}" type="slidenum">
              <a:rPr lang="en-IN" smtClean="0"/>
              <a:t>‹#›</a:t>
            </a:fld>
            <a:endParaRPr lang="en-IN"/>
          </a:p>
        </p:txBody>
      </p:sp>
    </p:spTree>
    <p:extLst>
      <p:ext uri="{BB962C8B-B14F-4D97-AF65-F5344CB8AC3E}">
        <p14:creationId xmlns:p14="http://schemas.microsoft.com/office/powerpoint/2010/main" val="3688331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70104" y="1362075"/>
            <a:ext cx="6223794" cy="1760042"/>
          </a:xfrm>
          <a:prstGeom prst="rect">
            <a:avLst/>
          </a:prstGeom>
          <a:noFill/>
          <a:ln/>
        </p:spPr>
        <p:txBody>
          <a:bodyPr wrap="square" lIns="0" tIns="0" rIns="0" bIns="0" rtlCol="0" anchor="t"/>
          <a:lstStyle/>
          <a:p>
            <a:pPr>
              <a:lnSpc>
                <a:spcPts val="4583"/>
              </a:lnSpc>
            </a:pPr>
            <a:r>
              <a:rPr lang="en-US" sz="3667" b="1" dirty="0">
                <a:solidFill>
                  <a:srgbClr val="FFFFFF"/>
                </a:solidFill>
                <a:latin typeface="Syne Bold" pitchFamily="34" charset="0"/>
                <a:ea typeface="Syne Bold" pitchFamily="34" charset="-122"/>
                <a:cs typeface="Syne Bold" pitchFamily="34" charset="-120"/>
              </a:rPr>
              <a:t>Blockchain Technology: Transforming the Digital Landscape</a:t>
            </a:r>
            <a:endParaRPr lang="en-US" sz="3667" dirty="0"/>
          </a:p>
        </p:txBody>
      </p:sp>
      <p:sp>
        <p:nvSpPr>
          <p:cNvPr id="4" name="Text 1"/>
          <p:cNvSpPr/>
          <p:nvPr/>
        </p:nvSpPr>
        <p:spPr>
          <a:xfrm>
            <a:off x="5270104" y="3421261"/>
            <a:ext cx="6223794" cy="1531144"/>
          </a:xfrm>
          <a:prstGeom prst="rect">
            <a:avLst/>
          </a:prstGeom>
          <a:noFill/>
          <a:ln/>
        </p:spPr>
        <p:txBody>
          <a:bodyPr wrap="square" lIns="0" tIns="0" rIns="0" bIns="0" rtlCol="0" anchor="t"/>
          <a:lstStyle/>
          <a:p>
            <a:pPr>
              <a:lnSpc>
                <a:spcPts val="2000"/>
              </a:lnSpc>
            </a:pPr>
            <a:r>
              <a:rPr lang="en-US" sz="1250" dirty="0">
                <a:solidFill>
                  <a:srgbClr val="D9E1FF"/>
                </a:solidFill>
                <a:latin typeface="Arimo" pitchFamily="34" charset="0"/>
                <a:ea typeface="Arimo" pitchFamily="34" charset="-122"/>
                <a:cs typeface="Arimo" pitchFamily="34" charset="-120"/>
              </a:rPr>
              <a:t>Blockchain technology is revolutionizing the digital landscape, offering a paradigm shift in how we store, transfer, and verify information. This groundbreaking innovation has far-reaching implications across various industries, from finance to supply chain management. As we delve into the world of blockchain, we'll explore its fundamental principles, key components, and diverse applications that are reshaping our digital interactions.</a:t>
            </a:r>
            <a:endParaRPr lang="en-US" sz="1250" dirty="0"/>
          </a:p>
        </p:txBody>
      </p:sp>
      <p:sp>
        <p:nvSpPr>
          <p:cNvPr id="5" name="Text 2"/>
          <p:cNvSpPr/>
          <p:nvPr/>
        </p:nvSpPr>
        <p:spPr>
          <a:xfrm>
            <a:off x="5270104" y="5176738"/>
            <a:ext cx="6223794" cy="319187"/>
          </a:xfrm>
          <a:prstGeom prst="rect">
            <a:avLst/>
          </a:prstGeom>
          <a:noFill/>
          <a:ln/>
        </p:spPr>
        <p:txBody>
          <a:bodyPr wrap="none" lIns="0" tIns="0" rIns="0" bIns="0" rtlCol="0" anchor="t"/>
          <a:lstStyle/>
          <a:p>
            <a:pPr>
              <a:lnSpc>
                <a:spcPts val="2500"/>
              </a:lnSpc>
            </a:pPr>
            <a:endParaRPr lang="en-US" sz="1542" dirty="0"/>
          </a:p>
        </p:txBody>
      </p:sp>
    </p:spTree>
    <p:extLst>
      <p:ext uri="{BB962C8B-B14F-4D97-AF65-F5344CB8AC3E}">
        <p14:creationId xmlns:p14="http://schemas.microsoft.com/office/powerpoint/2010/main" val="2508521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4" y="756643"/>
            <a:ext cx="10649049" cy="586681"/>
          </a:xfrm>
          <a:prstGeom prst="rect">
            <a:avLst/>
          </a:prstGeom>
          <a:noFill/>
          <a:ln/>
        </p:spPr>
        <p:txBody>
          <a:bodyPr wrap="none" lIns="0" tIns="0" rIns="0" bIns="0" rtlCol="0" anchor="t"/>
          <a:lstStyle/>
          <a:p>
            <a:pPr>
              <a:lnSpc>
                <a:spcPts val="4583"/>
              </a:lnSpc>
            </a:pPr>
            <a:r>
              <a:rPr lang="en-US" sz="3667" b="1" dirty="0">
                <a:solidFill>
                  <a:srgbClr val="FFFFFF"/>
                </a:solidFill>
                <a:latin typeface="Syne Bold" pitchFamily="34" charset="0"/>
                <a:ea typeface="Syne Bold" pitchFamily="34" charset="-122"/>
                <a:cs typeface="Syne Bold" pitchFamily="34" charset="-120"/>
              </a:rPr>
              <a:t>Challenges and Limitations of Blockchain</a:t>
            </a:r>
            <a:endParaRPr lang="en-US" sz="3667" dirty="0"/>
          </a:p>
        </p:txBody>
      </p:sp>
      <p:pic>
        <p:nvPicPr>
          <p:cNvPr id="3" name="Image 0" descr="preencoded.png"/>
          <p:cNvPicPr>
            <a:picLocks noChangeAspect="1"/>
          </p:cNvPicPr>
          <p:nvPr/>
        </p:nvPicPr>
        <p:blipFill>
          <a:blip r:embed="rId3"/>
          <a:stretch>
            <a:fillRect/>
          </a:stretch>
        </p:blipFill>
        <p:spPr>
          <a:xfrm>
            <a:off x="698103" y="1742282"/>
            <a:ext cx="3399135" cy="2100758"/>
          </a:xfrm>
          <a:prstGeom prst="rect">
            <a:avLst/>
          </a:prstGeom>
        </p:spPr>
      </p:pic>
      <p:sp>
        <p:nvSpPr>
          <p:cNvPr id="4" name="Text 1"/>
          <p:cNvSpPr/>
          <p:nvPr/>
        </p:nvSpPr>
        <p:spPr>
          <a:xfrm>
            <a:off x="698104" y="4092377"/>
            <a:ext cx="2346821" cy="293291"/>
          </a:xfrm>
          <a:prstGeom prst="rect">
            <a:avLst/>
          </a:prstGeom>
          <a:noFill/>
          <a:ln/>
        </p:spPr>
        <p:txBody>
          <a:bodyPr wrap="none" lIns="0" tIns="0" rIns="0" bIns="0" rtlCol="0" anchor="t"/>
          <a:lstStyle/>
          <a:p>
            <a:pPr>
              <a:lnSpc>
                <a:spcPts val="2292"/>
              </a:lnSpc>
            </a:pPr>
            <a:r>
              <a:rPr lang="en-US" sz="1833" b="1" dirty="0">
                <a:solidFill>
                  <a:srgbClr val="D9E1FF"/>
                </a:solidFill>
                <a:latin typeface="Syne Bold" pitchFamily="34" charset="0"/>
                <a:ea typeface="Syne Bold" pitchFamily="34" charset="-122"/>
                <a:cs typeface="Syne Bold" pitchFamily="34" charset="-120"/>
              </a:rPr>
              <a:t>Scalability</a:t>
            </a:r>
            <a:endParaRPr lang="en-US" sz="1833" dirty="0"/>
          </a:p>
        </p:txBody>
      </p:sp>
      <p:sp>
        <p:nvSpPr>
          <p:cNvPr id="5" name="Text 2"/>
          <p:cNvSpPr/>
          <p:nvPr/>
        </p:nvSpPr>
        <p:spPr>
          <a:xfrm>
            <a:off x="698103" y="4505325"/>
            <a:ext cx="3399135" cy="1276747"/>
          </a:xfrm>
          <a:prstGeom prst="rect">
            <a:avLst/>
          </a:prstGeom>
          <a:noFill/>
          <a:ln/>
        </p:spPr>
        <p:txBody>
          <a:bodyPr wrap="squar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As blockchain networks grow, they can face performance issues, limiting transaction speeds and increasing costs.</a:t>
            </a:r>
            <a:endParaRPr lang="en-US" sz="1542" dirty="0"/>
          </a:p>
        </p:txBody>
      </p:sp>
      <p:pic>
        <p:nvPicPr>
          <p:cNvPr id="6" name="Image 1" descr="preencoded.png"/>
          <p:cNvPicPr>
            <a:picLocks noChangeAspect="1"/>
          </p:cNvPicPr>
          <p:nvPr/>
        </p:nvPicPr>
        <p:blipFill>
          <a:blip r:embed="rId4"/>
          <a:stretch>
            <a:fillRect/>
          </a:stretch>
        </p:blipFill>
        <p:spPr>
          <a:xfrm>
            <a:off x="4396383" y="1742282"/>
            <a:ext cx="3399135" cy="2100758"/>
          </a:xfrm>
          <a:prstGeom prst="rect">
            <a:avLst/>
          </a:prstGeom>
        </p:spPr>
      </p:pic>
      <p:sp>
        <p:nvSpPr>
          <p:cNvPr id="7" name="Text 3"/>
          <p:cNvSpPr/>
          <p:nvPr/>
        </p:nvSpPr>
        <p:spPr>
          <a:xfrm>
            <a:off x="4396383" y="4092377"/>
            <a:ext cx="2716411" cy="293291"/>
          </a:xfrm>
          <a:prstGeom prst="rect">
            <a:avLst/>
          </a:prstGeom>
          <a:noFill/>
          <a:ln/>
        </p:spPr>
        <p:txBody>
          <a:bodyPr wrap="none" lIns="0" tIns="0" rIns="0" bIns="0" rtlCol="0" anchor="t"/>
          <a:lstStyle/>
          <a:p>
            <a:pPr>
              <a:lnSpc>
                <a:spcPts val="2292"/>
              </a:lnSpc>
            </a:pPr>
            <a:r>
              <a:rPr lang="en-US" sz="1833" b="1" dirty="0">
                <a:solidFill>
                  <a:srgbClr val="D9E1FF"/>
                </a:solidFill>
                <a:latin typeface="Syne Bold" pitchFamily="34" charset="0"/>
                <a:ea typeface="Syne Bold" pitchFamily="34" charset="-122"/>
                <a:cs typeface="Syne Bold" pitchFamily="34" charset="-120"/>
              </a:rPr>
              <a:t>Energy Consumption</a:t>
            </a:r>
            <a:endParaRPr lang="en-US" sz="1833" dirty="0"/>
          </a:p>
        </p:txBody>
      </p:sp>
      <p:sp>
        <p:nvSpPr>
          <p:cNvPr id="8" name="Text 4"/>
          <p:cNvSpPr/>
          <p:nvPr/>
        </p:nvSpPr>
        <p:spPr>
          <a:xfrm>
            <a:off x="4396383" y="4505325"/>
            <a:ext cx="3399135" cy="1595933"/>
          </a:xfrm>
          <a:prstGeom prst="rect">
            <a:avLst/>
          </a:prstGeom>
          <a:noFill/>
          <a:ln/>
        </p:spPr>
        <p:txBody>
          <a:bodyPr wrap="squar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Some blockchain consensus mechanisms, like Proof of Work, require significant computational power, leading to high energy consumption.</a:t>
            </a:r>
            <a:endParaRPr lang="en-US" sz="1542" dirty="0"/>
          </a:p>
        </p:txBody>
      </p:sp>
      <p:pic>
        <p:nvPicPr>
          <p:cNvPr id="9" name="Image 2" descr="preencoded.png"/>
          <p:cNvPicPr>
            <a:picLocks noChangeAspect="1"/>
          </p:cNvPicPr>
          <p:nvPr/>
        </p:nvPicPr>
        <p:blipFill>
          <a:blip r:embed="rId5"/>
          <a:stretch>
            <a:fillRect/>
          </a:stretch>
        </p:blipFill>
        <p:spPr>
          <a:xfrm>
            <a:off x="8094663" y="1742282"/>
            <a:ext cx="3399234" cy="2100858"/>
          </a:xfrm>
          <a:prstGeom prst="rect">
            <a:avLst/>
          </a:prstGeom>
        </p:spPr>
      </p:pic>
      <p:sp>
        <p:nvSpPr>
          <p:cNvPr id="10" name="Text 5"/>
          <p:cNvSpPr/>
          <p:nvPr/>
        </p:nvSpPr>
        <p:spPr>
          <a:xfrm>
            <a:off x="8094663" y="4092476"/>
            <a:ext cx="3001665" cy="293291"/>
          </a:xfrm>
          <a:prstGeom prst="rect">
            <a:avLst/>
          </a:prstGeom>
          <a:noFill/>
          <a:ln/>
        </p:spPr>
        <p:txBody>
          <a:bodyPr wrap="none" lIns="0" tIns="0" rIns="0" bIns="0" rtlCol="0" anchor="t"/>
          <a:lstStyle/>
          <a:p>
            <a:pPr>
              <a:lnSpc>
                <a:spcPts val="2292"/>
              </a:lnSpc>
            </a:pPr>
            <a:r>
              <a:rPr lang="en-US" sz="1833" b="1" dirty="0">
                <a:solidFill>
                  <a:srgbClr val="D9E1FF"/>
                </a:solidFill>
                <a:latin typeface="Syne Bold" pitchFamily="34" charset="0"/>
                <a:ea typeface="Syne Bold" pitchFamily="34" charset="-122"/>
                <a:cs typeface="Syne Bold" pitchFamily="34" charset="-120"/>
              </a:rPr>
              <a:t>Regulatory Uncertainty</a:t>
            </a:r>
            <a:endParaRPr lang="en-US" sz="1833" dirty="0"/>
          </a:p>
        </p:txBody>
      </p:sp>
      <p:sp>
        <p:nvSpPr>
          <p:cNvPr id="11" name="Text 6"/>
          <p:cNvSpPr/>
          <p:nvPr/>
        </p:nvSpPr>
        <p:spPr>
          <a:xfrm>
            <a:off x="8094663" y="4505424"/>
            <a:ext cx="3399234" cy="1276747"/>
          </a:xfrm>
          <a:prstGeom prst="rect">
            <a:avLst/>
          </a:prstGeom>
          <a:noFill/>
          <a:ln/>
        </p:spPr>
        <p:txBody>
          <a:bodyPr wrap="squar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The evolving nature of blockchain technology poses challenges for regulators, creating uncertainty in legal and compliance frameworks.</a:t>
            </a:r>
            <a:endParaRPr lang="en-US" sz="1542" dirty="0"/>
          </a:p>
        </p:txBody>
      </p:sp>
    </p:spTree>
    <p:extLst>
      <p:ext uri="{BB962C8B-B14F-4D97-AF65-F5344CB8AC3E}">
        <p14:creationId xmlns:p14="http://schemas.microsoft.com/office/powerpoint/2010/main" val="3571587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98104" y="1735138"/>
            <a:ext cx="6223794" cy="1173361"/>
          </a:xfrm>
          <a:prstGeom prst="rect">
            <a:avLst/>
          </a:prstGeom>
          <a:noFill/>
          <a:ln/>
        </p:spPr>
        <p:txBody>
          <a:bodyPr wrap="square" lIns="0" tIns="0" rIns="0" bIns="0" rtlCol="0" anchor="t"/>
          <a:lstStyle/>
          <a:p>
            <a:pPr>
              <a:lnSpc>
                <a:spcPts val="4583"/>
              </a:lnSpc>
            </a:pPr>
            <a:r>
              <a:rPr lang="en-US" sz="3667" b="1" dirty="0">
                <a:solidFill>
                  <a:srgbClr val="FFFFFF"/>
                </a:solidFill>
                <a:latin typeface="Syne Bold" pitchFamily="34" charset="0"/>
                <a:ea typeface="Syne Bold" pitchFamily="34" charset="-122"/>
                <a:cs typeface="Syne Bold" pitchFamily="34" charset="-120"/>
              </a:rPr>
              <a:t>The Future of Blockchain Technology</a:t>
            </a:r>
            <a:endParaRPr lang="en-US" sz="3667" dirty="0"/>
          </a:p>
        </p:txBody>
      </p:sp>
      <p:sp>
        <p:nvSpPr>
          <p:cNvPr id="4" name="Text 1"/>
          <p:cNvSpPr/>
          <p:nvPr/>
        </p:nvSpPr>
        <p:spPr>
          <a:xfrm>
            <a:off x="698104" y="3207643"/>
            <a:ext cx="6223794" cy="1915120"/>
          </a:xfrm>
          <a:prstGeom prst="rect">
            <a:avLst/>
          </a:prstGeom>
          <a:noFill/>
          <a:ln/>
        </p:spPr>
        <p:txBody>
          <a:bodyPr wrap="squar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Blockchain technology is transforming the world as we know it. This revolutionary technology is ushering in a new era of decentralized and secure systems, promising to disrupt traditional industries and create new opportunities. With its inherent transparency, immutability, and efficiency, blockchain is poised to revolutionize various sectors, from finance and supply chain management to healthcare and government.</a:t>
            </a:r>
            <a:endParaRPr lang="en-US" sz="1542" dirty="0"/>
          </a:p>
        </p:txBody>
      </p:sp>
    </p:spTree>
    <p:extLst>
      <p:ext uri="{BB962C8B-B14F-4D97-AF65-F5344CB8AC3E}">
        <p14:creationId xmlns:p14="http://schemas.microsoft.com/office/powerpoint/2010/main" val="3310430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A34A0A-25C3-195D-037B-510BEFCB2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12038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194399" y="823912"/>
            <a:ext cx="4695528" cy="522982"/>
          </a:xfrm>
          <a:prstGeom prst="rect">
            <a:avLst/>
          </a:prstGeom>
          <a:noFill/>
          <a:ln/>
        </p:spPr>
        <p:txBody>
          <a:bodyPr wrap="none" lIns="0" tIns="0" rIns="0" bIns="0" rtlCol="0" anchor="t"/>
          <a:lstStyle/>
          <a:p>
            <a:pPr>
              <a:lnSpc>
                <a:spcPts val="4083"/>
              </a:lnSpc>
            </a:pPr>
            <a:r>
              <a:rPr lang="en-US" sz="3292" b="1" dirty="0">
                <a:solidFill>
                  <a:srgbClr val="FFFFFF"/>
                </a:solidFill>
                <a:latin typeface="Syne Bold" pitchFamily="34" charset="0"/>
                <a:ea typeface="Syne Bold" pitchFamily="34" charset="-122"/>
                <a:cs typeface="Syne Bold" pitchFamily="34" charset="-120"/>
              </a:rPr>
              <a:t>What is Blockchain?</a:t>
            </a:r>
            <a:endParaRPr lang="en-US" sz="3292" dirty="0"/>
          </a:p>
        </p:txBody>
      </p:sp>
      <p:sp>
        <p:nvSpPr>
          <p:cNvPr id="4" name="Shape 1"/>
          <p:cNvSpPr/>
          <p:nvPr/>
        </p:nvSpPr>
        <p:spPr>
          <a:xfrm>
            <a:off x="5194399" y="1813619"/>
            <a:ext cx="400050" cy="400050"/>
          </a:xfrm>
          <a:prstGeom prst="roundRect">
            <a:avLst>
              <a:gd name="adj" fmla="val 6668"/>
            </a:avLst>
          </a:prstGeom>
          <a:solidFill>
            <a:srgbClr val="2B2952"/>
          </a:solidFill>
          <a:ln/>
        </p:spPr>
      </p:sp>
      <p:sp>
        <p:nvSpPr>
          <p:cNvPr id="5" name="Text 2"/>
          <p:cNvSpPr/>
          <p:nvPr/>
        </p:nvSpPr>
        <p:spPr>
          <a:xfrm>
            <a:off x="5345411" y="1888133"/>
            <a:ext cx="97929" cy="251023"/>
          </a:xfrm>
          <a:prstGeom prst="rect">
            <a:avLst/>
          </a:prstGeom>
          <a:noFill/>
          <a:ln/>
        </p:spPr>
        <p:txBody>
          <a:bodyPr wrap="none" lIns="0" tIns="0" rIns="0" bIns="0" rtlCol="0" anchor="t"/>
          <a:lstStyle/>
          <a:p>
            <a:pPr algn="ctr">
              <a:lnSpc>
                <a:spcPts val="1958"/>
              </a:lnSpc>
            </a:pPr>
            <a:r>
              <a:rPr lang="en-US" sz="1958" b="1" dirty="0">
                <a:solidFill>
                  <a:srgbClr val="D9E1FF"/>
                </a:solidFill>
                <a:latin typeface="Syne Bold" pitchFamily="34" charset="0"/>
                <a:ea typeface="Syne Bold" pitchFamily="34" charset="-122"/>
                <a:cs typeface="Syne Bold" pitchFamily="34" charset="-120"/>
              </a:rPr>
              <a:t>1</a:t>
            </a:r>
            <a:endParaRPr lang="en-US" sz="1958" dirty="0"/>
          </a:p>
        </p:txBody>
      </p:sp>
      <p:sp>
        <p:nvSpPr>
          <p:cNvPr id="6" name="Text 3"/>
          <p:cNvSpPr/>
          <p:nvPr/>
        </p:nvSpPr>
        <p:spPr>
          <a:xfrm>
            <a:off x="5772250" y="1813620"/>
            <a:ext cx="2127746" cy="261541"/>
          </a:xfrm>
          <a:prstGeom prst="rect">
            <a:avLst/>
          </a:prstGeom>
          <a:noFill/>
          <a:ln/>
        </p:spPr>
        <p:txBody>
          <a:bodyPr wrap="none" lIns="0" tIns="0" rIns="0" bIns="0" rtlCol="0" anchor="t"/>
          <a:lstStyle/>
          <a:p>
            <a:pPr>
              <a:lnSpc>
                <a:spcPts val="2042"/>
              </a:lnSpc>
            </a:pPr>
            <a:r>
              <a:rPr lang="en-US" sz="1625" b="1" dirty="0">
                <a:solidFill>
                  <a:srgbClr val="D9E1FF"/>
                </a:solidFill>
                <a:latin typeface="Syne Bold" pitchFamily="34" charset="0"/>
                <a:ea typeface="Syne Bold" pitchFamily="34" charset="-122"/>
                <a:cs typeface="Syne Bold" pitchFamily="34" charset="-120"/>
              </a:rPr>
              <a:t>Distributed Ledger</a:t>
            </a:r>
            <a:endParaRPr lang="en-US" sz="1625" dirty="0"/>
          </a:p>
        </p:txBody>
      </p:sp>
      <p:sp>
        <p:nvSpPr>
          <p:cNvPr id="7" name="Text 4"/>
          <p:cNvSpPr/>
          <p:nvPr/>
        </p:nvSpPr>
        <p:spPr>
          <a:xfrm>
            <a:off x="5772250" y="2181820"/>
            <a:ext cx="2520851" cy="1422301"/>
          </a:xfrm>
          <a:prstGeom prst="rect">
            <a:avLst/>
          </a:prstGeom>
          <a:noFill/>
          <a:ln/>
        </p:spPr>
        <p:txBody>
          <a:bodyPr wrap="square" lIns="0" tIns="0" rIns="0" bIns="0" rtlCol="0" anchor="t"/>
          <a:lstStyle/>
          <a:p>
            <a:pPr>
              <a:lnSpc>
                <a:spcPts val="2208"/>
              </a:lnSpc>
            </a:pPr>
            <a:r>
              <a:rPr lang="en-US" sz="1375" dirty="0">
                <a:solidFill>
                  <a:srgbClr val="D9E1FF"/>
                </a:solidFill>
                <a:latin typeface="Arimo" pitchFamily="34" charset="0"/>
                <a:ea typeface="Arimo" pitchFamily="34" charset="-122"/>
                <a:cs typeface="Arimo" pitchFamily="34" charset="-120"/>
              </a:rPr>
              <a:t>Blockchain is a decentralized, digital ledger that records transactions across multiple computers, ensuring transparency and immutability.</a:t>
            </a:r>
            <a:endParaRPr lang="en-US" sz="1375" dirty="0"/>
          </a:p>
        </p:txBody>
      </p:sp>
      <p:sp>
        <p:nvSpPr>
          <p:cNvPr id="8" name="Shape 5"/>
          <p:cNvSpPr/>
          <p:nvPr/>
        </p:nvSpPr>
        <p:spPr>
          <a:xfrm>
            <a:off x="8470900" y="1813619"/>
            <a:ext cx="400050" cy="400050"/>
          </a:xfrm>
          <a:prstGeom prst="roundRect">
            <a:avLst>
              <a:gd name="adj" fmla="val 6668"/>
            </a:avLst>
          </a:prstGeom>
          <a:solidFill>
            <a:srgbClr val="2B2952"/>
          </a:solidFill>
          <a:ln/>
        </p:spPr>
      </p:sp>
      <p:sp>
        <p:nvSpPr>
          <p:cNvPr id="9" name="Text 6"/>
          <p:cNvSpPr/>
          <p:nvPr/>
        </p:nvSpPr>
        <p:spPr>
          <a:xfrm>
            <a:off x="8592542" y="1888133"/>
            <a:ext cx="156667" cy="251023"/>
          </a:xfrm>
          <a:prstGeom prst="rect">
            <a:avLst/>
          </a:prstGeom>
          <a:noFill/>
          <a:ln/>
        </p:spPr>
        <p:txBody>
          <a:bodyPr wrap="none" lIns="0" tIns="0" rIns="0" bIns="0" rtlCol="0" anchor="t"/>
          <a:lstStyle/>
          <a:p>
            <a:pPr algn="ctr">
              <a:lnSpc>
                <a:spcPts val="1958"/>
              </a:lnSpc>
            </a:pPr>
            <a:r>
              <a:rPr lang="en-US" sz="1958" b="1" dirty="0">
                <a:solidFill>
                  <a:srgbClr val="D9E1FF"/>
                </a:solidFill>
                <a:latin typeface="Syne Bold" pitchFamily="34" charset="0"/>
                <a:ea typeface="Syne Bold" pitchFamily="34" charset="-122"/>
                <a:cs typeface="Syne Bold" pitchFamily="34" charset="-120"/>
              </a:rPr>
              <a:t>2</a:t>
            </a:r>
            <a:endParaRPr lang="en-US" sz="1958" dirty="0"/>
          </a:p>
        </p:txBody>
      </p:sp>
      <p:sp>
        <p:nvSpPr>
          <p:cNvPr id="10" name="Text 7"/>
          <p:cNvSpPr/>
          <p:nvPr/>
        </p:nvSpPr>
        <p:spPr>
          <a:xfrm>
            <a:off x="9048750" y="1813619"/>
            <a:ext cx="2520851" cy="523082"/>
          </a:xfrm>
          <a:prstGeom prst="rect">
            <a:avLst/>
          </a:prstGeom>
          <a:noFill/>
          <a:ln/>
        </p:spPr>
        <p:txBody>
          <a:bodyPr wrap="square" lIns="0" tIns="0" rIns="0" bIns="0" rtlCol="0" anchor="t"/>
          <a:lstStyle/>
          <a:p>
            <a:pPr>
              <a:lnSpc>
                <a:spcPts val="2042"/>
              </a:lnSpc>
            </a:pPr>
            <a:r>
              <a:rPr lang="en-US" sz="1625" b="1" dirty="0">
                <a:solidFill>
                  <a:srgbClr val="D9E1FF"/>
                </a:solidFill>
                <a:latin typeface="Syne Bold" pitchFamily="34" charset="0"/>
                <a:ea typeface="Syne Bold" pitchFamily="34" charset="-122"/>
                <a:cs typeface="Syne Bold" pitchFamily="34" charset="-120"/>
              </a:rPr>
              <a:t>Cryptographic Security</a:t>
            </a:r>
            <a:endParaRPr lang="en-US" sz="1625" dirty="0"/>
          </a:p>
        </p:txBody>
      </p:sp>
      <p:sp>
        <p:nvSpPr>
          <p:cNvPr id="11" name="Text 8"/>
          <p:cNvSpPr/>
          <p:nvPr/>
        </p:nvSpPr>
        <p:spPr>
          <a:xfrm>
            <a:off x="9048750" y="2443361"/>
            <a:ext cx="2520851" cy="1422301"/>
          </a:xfrm>
          <a:prstGeom prst="rect">
            <a:avLst/>
          </a:prstGeom>
          <a:noFill/>
          <a:ln/>
        </p:spPr>
        <p:txBody>
          <a:bodyPr wrap="square" lIns="0" tIns="0" rIns="0" bIns="0" rtlCol="0" anchor="t"/>
          <a:lstStyle/>
          <a:p>
            <a:pPr>
              <a:lnSpc>
                <a:spcPts val="2208"/>
              </a:lnSpc>
            </a:pPr>
            <a:r>
              <a:rPr lang="en-US" sz="1375" dirty="0">
                <a:solidFill>
                  <a:srgbClr val="D9E1FF"/>
                </a:solidFill>
                <a:latin typeface="Arimo" pitchFamily="34" charset="0"/>
                <a:ea typeface="Arimo" pitchFamily="34" charset="-122"/>
                <a:cs typeface="Arimo" pitchFamily="34" charset="-120"/>
              </a:rPr>
              <a:t>It uses advanced cryptography to secure and verify transactions, making it highly resistant to tampering and fraud.</a:t>
            </a:r>
            <a:endParaRPr lang="en-US" sz="1375" dirty="0"/>
          </a:p>
        </p:txBody>
      </p:sp>
      <p:sp>
        <p:nvSpPr>
          <p:cNvPr id="12" name="Shape 9"/>
          <p:cNvSpPr/>
          <p:nvPr/>
        </p:nvSpPr>
        <p:spPr>
          <a:xfrm>
            <a:off x="5194399" y="4243487"/>
            <a:ext cx="400050" cy="400050"/>
          </a:xfrm>
          <a:prstGeom prst="roundRect">
            <a:avLst>
              <a:gd name="adj" fmla="val 6668"/>
            </a:avLst>
          </a:prstGeom>
          <a:solidFill>
            <a:srgbClr val="2B2952"/>
          </a:solidFill>
          <a:ln/>
        </p:spPr>
      </p:sp>
      <p:sp>
        <p:nvSpPr>
          <p:cNvPr id="13" name="Text 10"/>
          <p:cNvSpPr/>
          <p:nvPr/>
        </p:nvSpPr>
        <p:spPr>
          <a:xfrm>
            <a:off x="5313958" y="4318000"/>
            <a:ext cx="160933" cy="251023"/>
          </a:xfrm>
          <a:prstGeom prst="rect">
            <a:avLst/>
          </a:prstGeom>
          <a:noFill/>
          <a:ln/>
        </p:spPr>
        <p:txBody>
          <a:bodyPr wrap="none" lIns="0" tIns="0" rIns="0" bIns="0" rtlCol="0" anchor="t"/>
          <a:lstStyle/>
          <a:p>
            <a:pPr algn="ctr">
              <a:lnSpc>
                <a:spcPts val="1958"/>
              </a:lnSpc>
            </a:pPr>
            <a:r>
              <a:rPr lang="en-US" sz="1958" b="1" dirty="0">
                <a:solidFill>
                  <a:srgbClr val="D9E1FF"/>
                </a:solidFill>
                <a:latin typeface="Syne Bold" pitchFamily="34" charset="0"/>
                <a:ea typeface="Syne Bold" pitchFamily="34" charset="-122"/>
                <a:cs typeface="Syne Bold" pitchFamily="34" charset="-120"/>
              </a:rPr>
              <a:t>3</a:t>
            </a:r>
            <a:endParaRPr lang="en-US" sz="1958" dirty="0"/>
          </a:p>
        </p:txBody>
      </p:sp>
      <p:sp>
        <p:nvSpPr>
          <p:cNvPr id="14" name="Text 11"/>
          <p:cNvSpPr/>
          <p:nvPr/>
        </p:nvSpPr>
        <p:spPr>
          <a:xfrm>
            <a:off x="5772250" y="4243487"/>
            <a:ext cx="2520851" cy="523082"/>
          </a:xfrm>
          <a:prstGeom prst="rect">
            <a:avLst/>
          </a:prstGeom>
          <a:noFill/>
          <a:ln/>
        </p:spPr>
        <p:txBody>
          <a:bodyPr wrap="square" lIns="0" tIns="0" rIns="0" bIns="0" rtlCol="0" anchor="t"/>
          <a:lstStyle/>
          <a:p>
            <a:pPr>
              <a:lnSpc>
                <a:spcPts val="2042"/>
              </a:lnSpc>
            </a:pPr>
            <a:r>
              <a:rPr lang="en-US" sz="1625" b="1" dirty="0">
                <a:solidFill>
                  <a:srgbClr val="D9E1FF"/>
                </a:solidFill>
                <a:latin typeface="Syne Bold" pitchFamily="34" charset="0"/>
                <a:ea typeface="Syne Bold" pitchFamily="34" charset="-122"/>
                <a:cs typeface="Syne Bold" pitchFamily="34" charset="-120"/>
              </a:rPr>
              <a:t>Consensus Mechanism</a:t>
            </a:r>
            <a:endParaRPr lang="en-US" sz="1625" dirty="0"/>
          </a:p>
        </p:txBody>
      </p:sp>
      <p:sp>
        <p:nvSpPr>
          <p:cNvPr id="15" name="Text 12"/>
          <p:cNvSpPr/>
          <p:nvPr/>
        </p:nvSpPr>
        <p:spPr>
          <a:xfrm>
            <a:off x="5772250" y="4873229"/>
            <a:ext cx="2520851" cy="1137841"/>
          </a:xfrm>
          <a:prstGeom prst="rect">
            <a:avLst/>
          </a:prstGeom>
          <a:noFill/>
          <a:ln/>
        </p:spPr>
        <p:txBody>
          <a:bodyPr wrap="square" lIns="0" tIns="0" rIns="0" bIns="0" rtlCol="0" anchor="t"/>
          <a:lstStyle/>
          <a:p>
            <a:pPr>
              <a:lnSpc>
                <a:spcPts val="2208"/>
              </a:lnSpc>
            </a:pPr>
            <a:r>
              <a:rPr lang="en-US" sz="1375" dirty="0">
                <a:solidFill>
                  <a:srgbClr val="D9E1FF"/>
                </a:solidFill>
                <a:latin typeface="Arimo" pitchFamily="34" charset="0"/>
                <a:ea typeface="Arimo" pitchFamily="34" charset="-122"/>
                <a:cs typeface="Arimo" pitchFamily="34" charset="-120"/>
              </a:rPr>
              <a:t>Blockchain relies on consensus algorithms to validate and add new transactions, eliminating the need for a central authority.</a:t>
            </a:r>
            <a:endParaRPr lang="en-US" sz="1375" dirty="0"/>
          </a:p>
        </p:txBody>
      </p:sp>
      <p:sp>
        <p:nvSpPr>
          <p:cNvPr id="16" name="Shape 13"/>
          <p:cNvSpPr/>
          <p:nvPr/>
        </p:nvSpPr>
        <p:spPr>
          <a:xfrm>
            <a:off x="8470900" y="4243487"/>
            <a:ext cx="400050" cy="400050"/>
          </a:xfrm>
          <a:prstGeom prst="roundRect">
            <a:avLst>
              <a:gd name="adj" fmla="val 6668"/>
            </a:avLst>
          </a:prstGeom>
          <a:solidFill>
            <a:srgbClr val="2B2952"/>
          </a:solidFill>
          <a:ln/>
        </p:spPr>
      </p:sp>
      <p:sp>
        <p:nvSpPr>
          <p:cNvPr id="17" name="Text 14"/>
          <p:cNvSpPr/>
          <p:nvPr/>
        </p:nvSpPr>
        <p:spPr>
          <a:xfrm>
            <a:off x="8581629" y="4318000"/>
            <a:ext cx="178494" cy="251023"/>
          </a:xfrm>
          <a:prstGeom prst="rect">
            <a:avLst/>
          </a:prstGeom>
          <a:noFill/>
          <a:ln/>
        </p:spPr>
        <p:txBody>
          <a:bodyPr wrap="none" lIns="0" tIns="0" rIns="0" bIns="0" rtlCol="0" anchor="t"/>
          <a:lstStyle/>
          <a:p>
            <a:pPr algn="ctr">
              <a:lnSpc>
                <a:spcPts val="1958"/>
              </a:lnSpc>
            </a:pPr>
            <a:r>
              <a:rPr lang="en-US" sz="1958" b="1" dirty="0">
                <a:solidFill>
                  <a:srgbClr val="D9E1FF"/>
                </a:solidFill>
                <a:latin typeface="Syne Bold" pitchFamily="34" charset="0"/>
                <a:ea typeface="Syne Bold" pitchFamily="34" charset="-122"/>
                <a:cs typeface="Syne Bold" pitchFamily="34" charset="-120"/>
              </a:rPr>
              <a:t>4</a:t>
            </a:r>
            <a:endParaRPr lang="en-US" sz="1958" dirty="0"/>
          </a:p>
        </p:txBody>
      </p:sp>
      <p:sp>
        <p:nvSpPr>
          <p:cNvPr id="18" name="Text 15"/>
          <p:cNvSpPr/>
          <p:nvPr/>
        </p:nvSpPr>
        <p:spPr>
          <a:xfrm>
            <a:off x="9048750" y="4243487"/>
            <a:ext cx="2341563" cy="261541"/>
          </a:xfrm>
          <a:prstGeom prst="rect">
            <a:avLst/>
          </a:prstGeom>
          <a:noFill/>
          <a:ln/>
        </p:spPr>
        <p:txBody>
          <a:bodyPr wrap="none" lIns="0" tIns="0" rIns="0" bIns="0" rtlCol="0" anchor="t"/>
          <a:lstStyle/>
          <a:p>
            <a:pPr>
              <a:lnSpc>
                <a:spcPts val="2042"/>
              </a:lnSpc>
            </a:pPr>
            <a:r>
              <a:rPr lang="en-US" sz="1625" b="1" dirty="0">
                <a:solidFill>
                  <a:srgbClr val="D9E1FF"/>
                </a:solidFill>
                <a:latin typeface="Syne Bold" pitchFamily="34" charset="0"/>
                <a:ea typeface="Syne Bold" pitchFamily="34" charset="-122"/>
                <a:cs typeface="Syne Bold" pitchFamily="34" charset="-120"/>
              </a:rPr>
              <a:t>Chronological Chain</a:t>
            </a:r>
            <a:endParaRPr lang="en-US" sz="1625" dirty="0"/>
          </a:p>
        </p:txBody>
      </p:sp>
      <p:sp>
        <p:nvSpPr>
          <p:cNvPr id="19" name="Text 16"/>
          <p:cNvSpPr/>
          <p:nvPr/>
        </p:nvSpPr>
        <p:spPr>
          <a:xfrm>
            <a:off x="9048750" y="4611688"/>
            <a:ext cx="2520851" cy="1422301"/>
          </a:xfrm>
          <a:prstGeom prst="rect">
            <a:avLst/>
          </a:prstGeom>
          <a:noFill/>
          <a:ln/>
        </p:spPr>
        <p:txBody>
          <a:bodyPr wrap="square" lIns="0" tIns="0" rIns="0" bIns="0" rtlCol="0" anchor="t"/>
          <a:lstStyle/>
          <a:p>
            <a:pPr>
              <a:lnSpc>
                <a:spcPts val="2208"/>
              </a:lnSpc>
            </a:pPr>
            <a:r>
              <a:rPr lang="en-US" sz="1375" dirty="0">
                <a:solidFill>
                  <a:srgbClr val="D9E1FF"/>
                </a:solidFill>
                <a:latin typeface="Arimo" pitchFamily="34" charset="0"/>
                <a:ea typeface="Arimo" pitchFamily="34" charset="-122"/>
                <a:cs typeface="Arimo" pitchFamily="34" charset="-120"/>
              </a:rPr>
              <a:t>Transactions are grouped into blocks, which are then linked in a chronological chain, creating an unalterable history of all activities.</a:t>
            </a:r>
            <a:endParaRPr lang="en-US" sz="1375" dirty="0"/>
          </a:p>
        </p:txBody>
      </p:sp>
    </p:spTree>
    <p:extLst>
      <p:ext uri="{BB962C8B-B14F-4D97-AF65-F5344CB8AC3E}">
        <p14:creationId xmlns:p14="http://schemas.microsoft.com/office/powerpoint/2010/main" val="695743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1433116"/>
            <a:ext cx="10115947" cy="586681"/>
          </a:xfrm>
          <a:prstGeom prst="rect">
            <a:avLst/>
          </a:prstGeom>
          <a:noFill/>
          <a:ln/>
        </p:spPr>
        <p:txBody>
          <a:bodyPr wrap="none" lIns="0" tIns="0" rIns="0" bIns="0" rtlCol="0" anchor="t"/>
          <a:lstStyle/>
          <a:p>
            <a:pPr>
              <a:lnSpc>
                <a:spcPts val="4583"/>
              </a:lnSpc>
            </a:pPr>
            <a:r>
              <a:rPr lang="en-US" sz="3667" b="1" dirty="0">
                <a:solidFill>
                  <a:srgbClr val="FFFFFF"/>
                </a:solidFill>
                <a:latin typeface="Syne Bold" pitchFamily="34" charset="0"/>
                <a:ea typeface="Syne Bold" pitchFamily="34" charset="-122"/>
                <a:cs typeface="Syne Bold" pitchFamily="34" charset="-120"/>
              </a:rPr>
              <a:t>Decentralized, Transparent, and Secure</a:t>
            </a:r>
            <a:endParaRPr lang="en-US" sz="3667" dirty="0"/>
          </a:p>
        </p:txBody>
      </p:sp>
      <p:sp>
        <p:nvSpPr>
          <p:cNvPr id="3" name="Text 1"/>
          <p:cNvSpPr/>
          <p:nvPr/>
        </p:nvSpPr>
        <p:spPr>
          <a:xfrm>
            <a:off x="698104" y="2518370"/>
            <a:ext cx="2346821" cy="293291"/>
          </a:xfrm>
          <a:prstGeom prst="rect">
            <a:avLst/>
          </a:prstGeom>
          <a:noFill/>
          <a:ln/>
        </p:spPr>
        <p:txBody>
          <a:bodyPr wrap="none" lIns="0" tIns="0" rIns="0" bIns="0" rtlCol="0" anchor="t"/>
          <a:lstStyle/>
          <a:p>
            <a:pPr>
              <a:lnSpc>
                <a:spcPts val="2292"/>
              </a:lnSpc>
            </a:pPr>
            <a:r>
              <a:rPr lang="en-US" sz="1833" b="1" dirty="0">
                <a:solidFill>
                  <a:srgbClr val="FFFFFF"/>
                </a:solidFill>
                <a:latin typeface="Syne Bold" pitchFamily="34" charset="0"/>
                <a:ea typeface="Syne Bold" pitchFamily="34" charset="-122"/>
                <a:cs typeface="Syne Bold" pitchFamily="34" charset="-120"/>
              </a:rPr>
              <a:t>Decentralization</a:t>
            </a:r>
            <a:endParaRPr lang="en-US" sz="1833" dirty="0"/>
          </a:p>
        </p:txBody>
      </p:sp>
      <p:sp>
        <p:nvSpPr>
          <p:cNvPr id="4" name="Text 2"/>
          <p:cNvSpPr/>
          <p:nvPr/>
        </p:nvSpPr>
        <p:spPr>
          <a:xfrm>
            <a:off x="698103" y="3011091"/>
            <a:ext cx="3273822" cy="1915120"/>
          </a:xfrm>
          <a:prstGeom prst="rect">
            <a:avLst/>
          </a:prstGeom>
          <a:noFill/>
          <a:ln/>
        </p:spPr>
        <p:txBody>
          <a:bodyPr wrap="squar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Blockchain operates on a peer-to-peer network, distributing data across multiple nodes. This eliminates single points of failure and reduces the risk of centralized control or manipulation.</a:t>
            </a:r>
            <a:endParaRPr lang="en-US" sz="1542" dirty="0"/>
          </a:p>
        </p:txBody>
      </p:sp>
      <p:sp>
        <p:nvSpPr>
          <p:cNvPr id="5" name="Text 3"/>
          <p:cNvSpPr/>
          <p:nvPr/>
        </p:nvSpPr>
        <p:spPr>
          <a:xfrm>
            <a:off x="4464845" y="2518370"/>
            <a:ext cx="2346821" cy="293291"/>
          </a:xfrm>
          <a:prstGeom prst="rect">
            <a:avLst/>
          </a:prstGeom>
          <a:noFill/>
          <a:ln/>
        </p:spPr>
        <p:txBody>
          <a:bodyPr wrap="none" lIns="0" tIns="0" rIns="0" bIns="0" rtlCol="0" anchor="t"/>
          <a:lstStyle/>
          <a:p>
            <a:pPr>
              <a:lnSpc>
                <a:spcPts val="2292"/>
              </a:lnSpc>
            </a:pPr>
            <a:r>
              <a:rPr lang="en-US" sz="1833" b="1" dirty="0">
                <a:solidFill>
                  <a:srgbClr val="FFFFFF"/>
                </a:solidFill>
                <a:latin typeface="Syne Bold" pitchFamily="34" charset="0"/>
                <a:ea typeface="Syne Bold" pitchFamily="34" charset="-122"/>
                <a:cs typeface="Syne Bold" pitchFamily="34" charset="-120"/>
              </a:rPr>
              <a:t>Transparency</a:t>
            </a:r>
            <a:endParaRPr lang="en-US" sz="1833" dirty="0"/>
          </a:p>
        </p:txBody>
      </p:sp>
      <p:sp>
        <p:nvSpPr>
          <p:cNvPr id="6" name="Text 4"/>
          <p:cNvSpPr/>
          <p:nvPr/>
        </p:nvSpPr>
        <p:spPr>
          <a:xfrm>
            <a:off x="4464844" y="3011091"/>
            <a:ext cx="3273822" cy="1915120"/>
          </a:xfrm>
          <a:prstGeom prst="rect">
            <a:avLst/>
          </a:prstGeom>
          <a:noFill/>
          <a:ln/>
        </p:spPr>
        <p:txBody>
          <a:bodyPr wrap="squar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All transactions on the blockchain are visible to network participants, creating an auditable trail. This transparency fosters trust and accountability among users and organizations.</a:t>
            </a:r>
            <a:endParaRPr lang="en-US" sz="1542" dirty="0"/>
          </a:p>
        </p:txBody>
      </p:sp>
      <p:sp>
        <p:nvSpPr>
          <p:cNvPr id="7" name="Text 5"/>
          <p:cNvSpPr/>
          <p:nvPr/>
        </p:nvSpPr>
        <p:spPr>
          <a:xfrm>
            <a:off x="8231585" y="2518370"/>
            <a:ext cx="2346821" cy="293291"/>
          </a:xfrm>
          <a:prstGeom prst="rect">
            <a:avLst/>
          </a:prstGeom>
          <a:noFill/>
          <a:ln/>
        </p:spPr>
        <p:txBody>
          <a:bodyPr wrap="none" lIns="0" tIns="0" rIns="0" bIns="0" rtlCol="0" anchor="t"/>
          <a:lstStyle/>
          <a:p>
            <a:pPr>
              <a:lnSpc>
                <a:spcPts val="2292"/>
              </a:lnSpc>
            </a:pPr>
            <a:r>
              <a:rPr lang="en-US" sz="1833" b="1" dirty="0">
                <a:solidFill>
                  <a:srgbClr val="FFFFFF"/>
                </a:solidFill>
                <a:latin typeface="Syne Bold" pitchFamily="34" charset="0"/>
                <a:ea typeface="Syne Bold" pitchFamily="34" charset="-122"/>
                <a:cs typeface="Syne Bold" pitchFamily="34" charset="-120"/>
              </a:rPr>
              <a:t>Security</a:t>
            </a:r>
            <a:endParaRPr lang="en-US" sz="1833" dirty="0"/>
          </a:p>
        </p:txBody>
      </p:sp>
      <p:sp>
        <p:nvSpPr>
          <p:cNvPr id="8" name="Text 6"/>
          <p:cNvSpPr/>
          <p:nvPr/>
        </p:nvSpPr>
        <p:spPr>
          <a:xfrm>
            <a:off x="8231584" y="3011091"/>
            <a:ext cx="3273822" cy="2234307"/>
          </a:xfrm>
          <a:prstGeom prst="rect">
            <a:avLst/>
          </a:prstGeom>
          <a:noFill/>
          <a:ln/>
        </p:spPr>
        <p:txBody>
          <a:bodyPr wrap="squar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Cryptographic hashing and consensus mechanisms ensure the integrity of data. Once a block is added to the chain, it becomes virtually impossible to alter, providing robust security against fraud and cyber attacks.</a:t>
            </a:r>
            <a:endParaRPr lang="en-US" sz="1542" dirty="0"/>
          </a:p>
        </p:txBody>
      </p:sp>
    </p:spTree>
    <p:extLst>
      <p:ext uri="{BB962C8B-B14F-4D97-AF65-F5344CB8AC3E}">
        <p14:creationId xmlns:p14="http://schemas.microsoft.com/office/powerpoint/2010/main" val="4152648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381052"/>
          </a:xfrm>
          <a:prstGeom prst="rect">
            <a:avLst/>
          </a:prstGeom>
        </p:spPr>
      </p:pic>
      <p:sp>
        <p:nvSpPr>
          <p:cNvPr id="3" name="Text 0"/>
          <p:cNvSpPr/>
          <p:nvPr/>
        </p:nvSpPr>
        <p:spPr>
          <a:xfrm>
            <a:off x="666651" y="2904828"/>
            <a:ext cx="7729637" cy="560189"/>
          </a:xfrm>
          <a:prstGeom prst="rect">
            <a:avLst/>
          </a:prstGeom>
          <a:noFill/>
          <a:ln/>
        </p:spPr>
        <p:txBody>
          <a:bodyPr wrap="none" lIns="0" tIns="0" rIns="0" bIns="0" rtlCol="0" anchor="t"/>
          <a:lstStyle/>
          <a:p>
            <a:pPr>
              <a:lnSpc>
                <a:spcPts val="4375"/>
              </a:lnSpc>
            </a:pPr>
            <a:r>
              <a:rPr lang="en-US" sz="3500" b="1" dirty="0">
                <a:solidFill>
                  <a:srgbClr val="FFFFFF"/>
                </a:solidFill>
                <a:latin typeface="Syne Bold" pitchFamily="34" charset="0"/>
                <a:ea typeface="Syne Bold" pitchFamily="34" charset="-122"/>
                <a:cs typeface="Syne Bold" pitchFamily="34" charset="-120"/>
              </a:rPr>
              <a:t>Key Components of Blockchain</a:t>
            </a:r>
            <a:endParaRPr lang="en-US" sz="3500" dirty="0"/>
          </a:p>
        </p:txBody>
      </p:sp>
      <p:pic>
        <p:nvPicPr>
          <p:cNvPr id="4" name="Image 1" descr="preencoded.png"/>
          <p:cNvPicPr>
            <a:picLocks noChangeAspect="1"/>
          </p:cNvPicPr>
          <p:nvPr/>
        </p:nvPicPr>
        <p:blipFill>
          <a:blip r:embed="rId4"/>
          <a:stretch>
            <a:fillRect/>
          </a:stretch>
        </p:blipFill>
        <p:spPr>
          <a:xfrm>
            <a:off x="666651" y="3750668"/>
            <a:ext cx="476151" cy="476151"/>
          </a:xfrm>
          <a:prstGeom prst="rect">
            <a:avLst/>
          </a:prstGeom>
        </p:spPr>
      </p:pic>
      <p:sp>
        <p:nvSpPr>
          <p:cNvPr id="5" name="Text 1"/>
          <p:cNvSpPr/>
          <p:nvPr/>
        </p:nvSpPr>
        <p:spPr>
          <a:xfrm>
            <a:off x="666651" y="4417220"/>
            <a:ext cx="2240955" cy="280094"/>
          </a:xfrm>
          <a:prstGeom prst="rect">
            <a:avLst/>
          </a:prstGeom>
          <a:noFill/>
          <a:ln/>
        </p:spPr>
        <p:txBody>
          <a:bodyPr wrap="none" lIns="0" tIns="0" rIns="0" bIns="0" rtlCol="0" anchor="t"/>
          <a:lstStyle/>
          <a:p>
            <a:pPr>
              <a:lnSpc>
                <a:spcPts val="2167"/>
              </a:lnSpc>
            </a:pPr>
            <a:r>
              <a:rPr lang="en-US" sz="1750" b="1" dirty="0">
                <a:solidFill>
                  <a:srgbClr val="D9E1FF"/>
                </a:solidFill>
                <a:latin typeface="Syne Bold" pitchFamily="34" charset="0"/>
                <a:ea typeface="Syne Bold" pitchFamily="34" charset="-122"/>
                <a:cs typeface="Syne Bold" pitchFamily="34" charset="-120"/>
              </a:rPr>
              <a:t>Blocks</a:t>
            </a:r>
            <a:endParaRPr lang="en-US" sz="1750" dirty="0"/>
          </a:p>
        </p:txBody>
      </p:sp>
      <p:sp>
        <p:nvSpPr>
          <p:cNvPr id="6" name="Text 2"/>
          <p:cNvSpPr/>
          <p:nvPr/>
        </p:nvSpPr>
        <p:spPr>
          <a:xfrm>
            <a:off x="666651" y="4811514"/>
            <a:ext cx="2500412" cy="1524000"/>
          </a:xfrm>
          <a:prstGeom prst="rect">
            <a:avLst/>
          </a:prstGeom>
          <a:noFill/>
          <a:ln/>
        </p:spPr>
        <p:txBody>
          <a:bodyPr wrap="square" lIns="0" tIns="0" rIns="0" bIns="0" rtlCol="0" anchor="t"/>
          <a:lstStyle/>
          <a:p>
            <a:pPr>
              <a:lnSpc>
                <a:spcPts val="2375"/>
              </a:lnSpc>
            </a:pPr>
            <a:r>
              <a:rPr lang="en-US" sz="1458" dirty="0">
                <a:solidFill>
                  <a:srgbClr val="D9E1FF"/>
                </a:solidFill>
                <a:latin typeface="Arimo" pitchFamily="34" charset="0"/>
                <a:ea typeface="Arimo" pitchFamily="34" charset="-122"/>
                <a:cs typeface="Arimo" pitchFamily="34" charset="-120"/>
              </a:rPr>
              <a:t>Containers for storing transaction data and metadata, including a timestamp and a unique identifier called a hash.</a:t>
            </a:r>
            <a:endParaRPr lang="en-US" sz="1458" dirty="0"/>
          </a:p>
        </p:txBody>
      </p:sp>
      <p:pic>
        <p:nvPicPr>
          <p:cNvPr id="7" name="Image 2" descr="preencoded.png"/>
          <p:cNvPicPr>
            <a:picLocks noChangeAspect="1"/>
          </p:cNvPicPr>
          <p:nvPr/>
        </p:nvPicPr>
        <p:blipFill>
          <a:blip r:embed="rId5"/>
          <a:stretch>
            <a:fillRect/>
          </a:stretch>
        </p:blipFill>
        <p:spPr>
          <a:xfrm>
            <a:off x="3452714" y="3750668"/>
            <a:ext cx="476151" cy="476151"/>
          </a:xfrm>
          <a:prstGeom prst="rect">
            <a:avLst/>
          </a:prstGeom>
        </p:spPr>
      </p:pic>
      <p:sp>
        <p:nvSpPr>
          <p:cNvPr id="8" name="Text 3"/>
          <p:cNvSpPr/>
          <p:nvPr/>
        </p:nvSpPr>
        <p:spPr>
          <a:xfrm>
            <a:off x="3452713" y="4417220"/>
            <a:ext cx="2240955" cy="280094"/>
          </a:xfrm>
          <a:prstGeom prst="rect">
            <a:avLst/>
          </a:prstGeom>
          <a:noFill/>
          <a:ln/>
        </p:spPr>
        <p:txBody>
          <a:bodyPr wrap="none" lIns="0" tIns="0" rIns="0" bIns="0" rtlCol="0" anchor="t"/>
          <a:lstStyle/>
          <a:p>
            <a:pPr>
              <a:lnSpc>
                <a:spcPts val="2167"/>
              </a:lnSpc>
            </a:pPr>
            <a:r>
              <a:rPr lang="en-US" sz="1750" b="1" dirty="0">
                <a:solidFill>
                  <a:srgbClr val="D9E1FF"/>
                </a:solidFill>
                <a:latin typeface="Syne Bold" pitchFamily="34" charset="0"/>
                <a:ea typeface="Syne Bold" pitchFamily="34" charset="-122"/>
                <a:cs typeface="Syne Bold" pitchFamily="34" charset="-120"/>
              </a:rPr>
              <a:t>Chain</a:t>
            </a:r>
            <a:endParaRPr lang="en-US" sz="1750" dirty="0"/>
          </a:p>
        </p:txBody>
      </p:sp>
      <p:sp>
        <p:nvSpPr>
          <p:cNvPr id="9" name="Text 4"/>
          <p:cNvSpPr/>
          <p:nvPr/>
        </p:nvSpPr>
        <p:spPr>
          <a:xfrm>
            <a:off x="3452713" y="4811514"/>
            <a:ext cx="2500412" cy="1524000"/>
          </a:xfrm>
          <a:prstGeom prst="rect">
            <a:avLst/>
          </a:prstGeom>
          <a:noFill/>
          <a:ln/>
        </p:spPr>
        <p:txBody>
          <a:bodyPr wrap="square" lIns="0" tIns="0" rIns="0" bIns="0" rtlCol="0" anchor="t"/>
          <a:lstStyle/>
          <a:p>
            <a:pPr>
              <a:lnSpc>
                <a:spcPts val="2375"/>
              </a:lnSpc>
            </a:pPr>
            <a:r>
              <a:rPr lang="en-US" sz="1458" dirty="0">
                <a:solidFill>
                  <a:srgbClr val="D9E1FF"/>
                </a:solidFill>
                <a:latin typeface="Arimo" pitchFamily="34" charset="0"/>
                <a:ea typeface="Arimo" pitchFamily="34" charset="-122"/>
                <a:cs typeface="Arimo" pitchFamily="34" charset="-120"/>
              </a:rPr>
              <a:t>The sequential linkage of blocks, creating an immutable record of all transactions in chronological order.</a:t>
            </a:r>
            <a:endParaRPr lang="en-US" sz="1458" dirty="0"/>
          </a:p>
        </p:txBody>
      </p:sp>
      <p:pic>
        <p:nvPicPr>
          <p:cNvPr id="10" name="Image 3" descr="preencoded.png"/>
          <p:cNvPicPr>
            <a:picLocks noChangeAspect="1"/>
          </p:cNvPicPr>
          <p:nvPr/>
        </p:nvPicPr>
        <p:blipFill>
          <a:blip r:embed="rId6"/>
          <a:stretch>
            <a:fillRect/>
          </a:stretch>
        </p:blipFill>
        <p:spPr>
          <a:xfrm>
            <a:off x="6238776" y="3750668"/>
            <a:ext cx="476151" cy="476151"/>
          </a:xfrm>
          <a:prstGeom prst="rect">
            <a:avLst/>
          </a:prstGeom>
        </p:spPr>
      </p:pic>
      <p:sp>
        <p:nvSpPr>
          <p:cNvPr id="11" name="Text 5"/>
          <p:cNvSpPr/>
          <p:nvPr/>
        </p:nvSpPr>
        <p:spPr>
          <a:xfrm>
            <a:off x="6238776" y="4417220"/>
            <a:ext cx="2240955" cy="280094"/>
          </a:xfrm>
          <a:prstGeom prst="rect">
            <a:avLst/>
          </a:prstGeom>
          <a:noFill/>
          <a:ln/>
        </p:spPr>
        <p:txBody>
          <a:bodyPr wrap="none" lIns="0" tIns="0" rIns="0" bIns="0" rtlCol="0" anchor="t"/>
          <a:lstStyle/>
          <a:p>
            <a:pPr>
              <a:lnSpc>
                <a:spcPts val="2167"/>
              </a:lnSpc>
            </a:pPr>
            <a:r>
              <a:rPr lang="en-US" sz="1750" b="1" dirty="0">
                <a:solidFill>
                  <a:srgbClr val="D9E1FF"/>
                </a:solidFill>
                <a:latin typeface="Syne Bold" pitchFamily="34" charset="0"/>
                <a:ea typeface="Syne Bold" pitchFamily="34" charset="-122"/>
                <a:cs typeface="Syne Bold" pitchFamily="34" charset="-120"/>
              </a:rPr>
              <a:t>Nodes</a:t>
            </a:r>
            <a:endParaRPr lang="en-US" sz="1750" dirty="0"/>
          </a:p>
        </p:txBody>
      </p:sp>
      <p:sp>
        <p:nvSpPr>
          <p:cNvPr id="12" name="Text 6"/>
          <p:cNvSpPr/>
          <p:nvPr/>
        </p:nvSpPr>
        <p:spPr>
          <a:xfrm>
            <a:off x="6238776" y="4811514"/>
            <a:ext cx="2500412" cy="1219200"/>
          </a:xfrm>
          <a:prstGeom prst="rect">
            <a:avLst/>
          </a:prstGeom>
          <a:noFill/>
          <a:ln/>
        </p:spPr>
        <p:txBody>
          <a:bodyPr wrap="square" lIns="0" tIns="0" rIns="0" bIns="0" rtlCol="0" anchor="t"/>
          <a:lstStyle/>
          <a:p>
            <a:pPr>
              <a:lnSpc>
                <a:spcPts val="2375"/>
              </a:lnSpc>
            </a:pPr>
            <a:r>
              <a:rPr lang="en-US" sz="1458" dirty="0">
                <a:solidFill>
                  <a:srgbClr val="D9E1FF"/>
                </a:solidFill>
                <a:latin typeface="Arimo" pitchFamily="34" charset="0"/>
                <a:ea typeface="Arimo" pitchFamily="34" charset="-122"/>
                <a:cs typeface="Arimo" pitchFamily="34" charset="-120"/>
              </a:rPr>
              <a:t>Computers or devices that participate in the network, validating and relaying transactions.</a:t>
            </a:r>
            <a:endParaRPr lang="en-US" sz="1458" dirty="0"/>
          </a:p>
        </p:txBody>
      </p:sp>
      <p:pic>
        <p:nvPicPr>
          <p:cNvPr id="13" name="Image 4" descr="preencoded.png"/>
          <p:cNvPicPr>
            <a:picLocks noChangeAspect="1"/>
          </p:cNvPicPr>
          <p:nvPr/>
        </p:nvPicPr>
        <p:blipFill>
          <a:blip r:embed="rId7"/>
          <a:stretch>
            <a:fillRect/>
          </a:stretch>
        </p:blipFill>
        <p:spPr>
          <a:xfrm>
            <a:off x="9024839" y="3750668"/>
            <a:ext cx="476151" cy="476151"/>
          </a:xfrm>
          <a:prstGeom prst="rect">
            <a:avLst/>
          </a:prstGeom>
        </p:spPr>
      </p:pic>
      <p:sp>
        <p:nvSpPr>
          <p:cNvPr id="14" name="Text 7"/>
          <p:cNvSpPr/>
          <p:nvPr/>
        </p:nvSpPr>
        <p:spPr>
          <a:xfrm>
            <a:off x="9024838" y="4417220"/>
            <a:ext cx="2240955" cy="280094"/>
          </a:xfrm>
          <a:prstGeom prst="rect">
            <a:avLst/>
          </a:prstGeom>
          <a:noFill/>
          <a:ln/>
        </p:spPr>
        <p:txBody>
          <a:bodyPr wrap="none" lIns="0" tIns="0" rIns="0" bIns="0" rtlCol="0" anchor="t"/>
          <a:lstStyle/>
          <a:p>
            <a:pPr>
              <a:lnSpc>
                <a:spcPts val="2167"/>
              </a:lnSpc>
            </a:pPr>
            <a:r>
              <a:rPr lang="en-US" sz="1750" b="1" dirty="0">
                <a:solidFill>
                  <a:srgbClr val="D9E1FF"/>
                </a:solidFill>
                <a:latin typeface="Syne Bold" pitchFamily="34" charset="0"/>
                <a:ea typeface="Syne Bold" pitchFamily="34" charset="-122"/>
                <a:cs typeface="Syne Bold" pitchFamily="34" charset="-120"/>
              </a:rPr>
              <a:t>Consensus</a:t>
            </a:r>
            <a:endParaRPr lang="en-US" sz="1750" dirty="0"/>
          </a:p>
        </p:txBody>
      </p:sp>
      <p:sp>
        <p:nvSpPr>
          <p:cNvPr id="15" name="Text 8"/>
          <p:cNvSpPr/>
          <p:nvPr/>
        </p:nvSpPr>
        <p:spPr>
          <a:xfrm>
            <a:off x="9024839" y="4811514"/>
            <a:ext cx="2500511" cy="1524000"/>
          </a:xfrm>
          <a:prstGeom prst="rect">
            <a:avLst/>
          </a:prstGeom>
          <a:noFill/>
          <a:ln/>
        </p:spPr>
        <p:txBody>
          <a:bodyPr wrap="square" lIns="0" tIns="0" rIns="0" bIns="0" rtlCol="0" anchor="t"/>
          <a:lstStyle/>
          <a:p>
            <a:pPr>
              <a:lnSpc>
                <a:spcPts val="2375"/>
              </a:lnSpc>
            </a:pPr>
            <a:r>
              <a:rPr lang="en-US" sz="1458" dirty="0">
                <a:solidFill>
                  <a:srgbClr val="D9E1FF"/>
                </a:solidFill>
                <a:latin typeface="Arimo" pitchFamily="34" charset="0"/>
                <a:ea typeface="Arimo" pitchFamily="34" charset="-122"/>
                <a:cs typeface="Arimo" pitchFamily="34" charset="-120"/>
              </a:rPr>
              <a:t>Mechanisms like Proof of Work or Proof of Stake that ensure agreement on the validity of transactions and blocks.</a:t>
            </a:r>
            <a:endParaRPr lang="en-US" sz="1458" dirty="0"/>
          </a:p>
        </p:txBody>
      </p:sp>
    </p:spTree>
    <p:extLst>
      <p:ext uri="{BB962C8B-B14F-4D97-AF65-F5344CB8AC3E}">
        <p14:creationId xmlns:p14="http://schemas.microsoft.com/office/powerpoint/2010/main" val="3655917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563662" y="494705"/>
            <a:ext cx="5533033" cy="473571"/>
          </a:xfrm>
          <a:prstGeom prst="rect">
            <a:avLst/>
          </a:prstGeom>
          <a:noFill/>
          <a:ln/>
        </p:spPr>
        <p:txBody>
          <a:bodyPr wrap="none" lIns="0" tIns="0" rIns="0" bIns="0" rtlCol="0" anchor="t"/>
          <a:lstStyle/>
          <a:p>
            <a:pPr>
              <a:lnSpc>
                <a:spcPts val="3708"/>
              </a:lnSpc>
            </a:pPr>
            <a:r>
              <a:rPr lang="en-US" sz="2958" b="1" dirty="0">
                <a:solidFill>
                  <a:srgbClr val="FFFFFF"/>
                </a:solidFill>
                <a:latin typeface="Syne Bold" pitchFamily="34" charset="0"/>
                <a:ea typeface="Syne Bold" pitchFamily="34" charset="-122"/>
                <a:cs typeface="Syne Bold" pitchFamily="34" charset="-120"/>
              </a:rPr>
              <a:t>Applications of Blockchain</a:t>
            </a:r>
            <a:endParaRPr lang="en-US" sz="2958" dirty="0"/>
          </a:p>
        </p:txBody>
      </p:sp>
      <p:pic>
        <p:nvPicPr>
          <p:cNvPr id="4" name="Image 1" descr="preencoded.png"/>
          <p:cNvPicPr>
            <a:picLocks noChangeAspect="1"/>
          </p:cNvPicPr>
          <p:nvPr/>
        </p:nvPicPr>
        <p:blipFill>
          <a:blip r:embed="rId4"/>
          <a:stretch>
            <a:fillRect/>
          </a:stretch>
        </p:blipFill>
        <p:spPr>
          <a:xfrm>
            <a:off x="563662" y="1209775"/>
            <a:ext cx="805160" cy="1288356"/>
          </a:xfrm>
          <a:prstGeom prst="rect">
            <a:avLst/>
          </a:prstGeom>
        </p:spPr>
      </p:pic>
      <p:sp>
        <p:nvSpPr>
          <p:cNvPr id="5" name="Text 1"/>
          <p:cNvSpPr/>
          <p:nvPr/>
        </p:nvSpPr>
        <p:spPr>
          <a:xfrm>
            <a:off x="1610320" y="1370807"/>
            <a:ext cx="1894682" cy="236835"/>
          </a:xfrm>
          <a:prstGeom prst="rect">
            <a:avLst/>
          </a:prstGeom>
          <a:noFill/>
          <a:ln/>
        </p:spPr>
        <p:txBody>
          <a:bodyPr wrap="none" lIns="0" tIns="0" rIns="0" bIns="0" rtlCol="0" anchor="t"/>
          <a:lstStyle/>
          <a:p>
            <a:pPr>
              <a:lnSpc>
                <a:spcPts val="1833"/>
              </a:lnSpc>
            </a:pPr>
            <a:r>
              <a:rPr lang="en-US" sz="1458" b="1" dirty="0">
                <a:solidFill>
                  <a:srgbClr val="D9E1FF"/>
                </a:solidFill>
                <a:latin typeface="Syne Bold" pitchFamily="34" charset="0"/>
                <a:ea typeface="Syne Bold" pitchFamily="34" charset="-122"/>
                <a:cs typeface="Syne Bold" pitchFamily="34" charset="-120"/>
              </a:rPr>
              <a:t>Financial Services</a:t>
            </a:r>
            <a:endParaRPr lang="en-US" sz="1458" dirty="0"/>
          </a:p>
        </p:txBody>
      </p:sp>
      <p:sp>
        <p:nvSpPr>
          <p:cNvPr id="6" name="Text 2"/>
          <p:cNvSpPr/>
          <p:nvPr/>
        </p:nvSpPr>
        <p:spPr>
          <a:xfrm>
            <a:off x="1610320" y="1704182"/>
            <a:ext cx="5446018" cy="515144"/>
          </a:xfrm>
          <a:prstGeom prst="rect">
            <a:avLst/>
          </a:prstGeom>
          <a:noFill/>
          <a:ln/>
        </p:spPr>
        <p:txBody>
          <a:bodyPr wrap="square" lIns="0" tIns="0" rIns="0" bIns="0" rtlCol="0" anchor="t"/>
          <a:lstStyle/>
          <a:p>
            <a:pPr>
              <a:lnSpc>
                <a:spcPts val="2000"/>
              </a:lnSpc>
            </a:pPr>
            <a:r>
              <a:rPr lang="en-US" sz="1250" dirty="0">
                <a:solidFill>
                  <a:srgbClr val="D9E1FF"/>
                </a:solidFill>
                <a:latin typeface="Arimo" pitchFamily="34" charset="0"/>
                <a:ea typeface="Arimo" pitchFamily="34" charset="-122"/>
                <a:cs typeface="Arimo" pitchFamily="34" charset="-120"/>
              </a:rPr>
              <a:t>Blockchain enables faster, cheaper, and more secure cross-border transactions, revolutionizing the banking and finance industry.</a:t>
            </a:r>
            <a:endParaRPr lang="en-US" sz="1250" dirty="0"/>
          </a:p>
        </p:txBody>
      </p:sp>
      <p:pic>
        <p:nvPicPr>
          <p:cNvPr id="7" name="Image 2" descr="preencoded.png"/>
          <p:cNvPicPr>
            <a:picLocks noChangeAspect="1"/>
          </p:cNvPicPr>
          <p:nvPr/>
        </p:nvPicPr>
        <p:blipFill>
          <a:blip r:embed="rId5"/>
          <a:stretch>
            <a:fillRect/>
          </a:stretch>
        </p:blipFill>
        <p:spPr>
          <a:xfrm>
            <a:off x="563662" y="2498130"/>
            <a:ext cx="805160" cy="1288356"/>
          </a:xfrm>
          <a:prstGeom prst="rect">
            <a:avLst/>
          </a:prstGeom>
        </p:spPr>
      </p:pic>
      <p:sp>
        <p:nvSpPr>
          <p:cNvPr id="8" name="Text 3"/>
          <p:cNvSpPr/>
          <p:nvPr/>
        </p:nvSpPr>
        <p:spPr>
          <a:xfrm>
            <a:off x="1610320" y="2659162"/>
            <a:ext cx="1894682" cy="236835"/>
          </a:xfrm>
          <a:prstGeom prst="rect">
            <a:avLst/>
          </a:prstGeom>
          <a:noFill/>
          <a:ln/>
        </p:spPr>
        <p:txBody>
          <a:bodyPr wrap="none" lIns="0" tIns="0" rIns="0" bIns="0" rtlCol="0" anchor="t"/>
          <a:lstStyle/>
          <a:p>
            <a:pPr>
              <a:lnSpc>
                <a:spcPts val="1833"/>
              </a:lnSpc>
            </a:pPr>
            <a:r>
              <a:rPr lang="en-US" sz="1458" b="1" dirty="0">
                <a:solidFill>
                  <a:srgbClr val="D9E1FF"/>
                </a:solidFill>
                <a:latin typeface="Syne Bold" pitchFamily="34" charset="0"/>
                <a:ea typeface="Syne Bold" pitchFamily="34" charset="-122"/>
                <a:cs typeface="Syne Bold" pitchFamily="34" charset="-120"/>
              </a:rPr>
              <a:t>Healthcare</a:t>
            </a:r>
            <a:endParaRPr lang="en-US" sz="1458" dirty="0"/>
          </a:p>
        </p:txBody>
      </p:sp>
      <p:sp>
        <p:nvSpPr>
          <p:cNvPr id="9" name="Text 4"/>
          <p:cNvSpPr/>
          <p:nvPr/>
        </p:nvSpPr>
        <p:spPr>
          <a:xfrm>
            <a:off x="1610320" y="2992537"/>
            <a:ext cx="5446018" cy="515144"/>
          </a:xfrm>
          <a:prstGeom prst="rect">
            <a:avLst/>
          </a:prstGeom>
          <a:noFill/>
          <a:ln/>
        </p:spPr>
        <p:txBody>
          <a:bodyPr wrap="square" lIns="0" tIns="0" rIns="0" bIns="0" rtlCol="0" anchor="t"/>
          <a:lstStyle/>
          <a:p>
            <a:pPr>
              <a:lnSpc>
                <a:spcPts val="2000"/>
              </a:lnSpc>
            </a:pPr>
            <a:r>
              <a:rPr lang="en-US" sz="1250" dirty="0">
                <a:solidFill>
                  <a:srgbClr val="D9E1FF"/>
                </a:solidFill>
                <a:latin typeface="Arimo" pitchFamily="34" charset="0"/>
                <a:ea typeface="Arimo" pitchFamily="34" charset="-122"/>
                <a:cs typeface="Arimo" pitchFamily="34" charset="-120"/>
              </a:rPr>
              <a:t>Secure sharing of medical records, drug traceability, and clinical trial management are enhanced through blockchain technology.</a:t>
            </a:r>
            <a:endParaRPr lang="en-US" sz="1250" dirty="0"/>
          </a:p>
        </p:txBody>
      </p:sp>
      <p:pic>
        <p:nvPicPr>
          <p:cNvPr id="10" name="Image 3" descr="preencoded.png"/>
          <p:cNvPicPr>
            <a:picLocks noChangeAspect="1"/>
          </p:cNvPicPr>
          <p:nvPr/>
        </p:nvPicPr>
        <p:blipFill>
          <a:blip r:embed="rId6"/>
          <a:stretch>
            <a:fillRect/>
          </a:stretch>
        </p:blipFill>
        <p:spPr>
          <a:xfrm>
            <a:off x="563662" y="3786485"/>
            <a:ext cx="805160" cy="1288356"/>
          </a:xfrm>
          <a:prstGeom prst="rect">
            <a:avLst/>
          </a:prstGeom>
        </p:spPr>
      </p:pic>
      <p:sp>
        <p:nvSpPr>
          <p:cNvPr id="11" name="Text 5"/>
          <p:cNvSpPr/>
          <p:nvPr/>
        </p:nvSpPr>
        <p:spPr>
          <a:xfrm>
            <a:off x="1610320" y="3947518"/>
            <a:ext cx="1894682" cy="236835"/>
          </a:xfrm>
          <a:prstGeom prst="rect">
            <a:avLst/>
          </a:prstGeom>
          <a:noFill/>
          <a:ln/>
        </p:spPr>
        <p:txBody>
          <a:bodyPr wrap="none" lIns="0" tIns="0" rIns="0" bIns="0" rtlCol="0" anchor="t"/>
          <a:lstStyle/>
          <a:p>
            <a:pPr>
              <a:lnSpc>
                <a:spcPts val="1833"/>
              </a:lnSpc>
            </a:pPr>
            <a:r>
              <a:rPr lang="en-US" sz="1458" b="1" dirty="0">
                <a:solidFill>
                  <a:srgbClr val="D9E1FF"/>
                </a:solidFill>
                <a:latin typeface="Syne Bold" pitchFamily="34" charset="0"/>
                <a:ea typeface="Syne Bold" pitchFamily="34" charset="-122"/>
                <a:cs typeface="Syne Bold" pitchFamily="34" charset="-120"/>
              </a:rPr>
              <a:t>Supply Chain</a:t>
            </a:r>
            <a:endParaRPr lang="en-US" sz="1458" dirty="0"/>
          </a:p>
        </p:txBody>
      </p:sp>
      <p:sp>
        <p:nvSpPr>
          <p:cNvPr id="12" name="Text 6"/>
          <p:cNvSpPr/>
          <p:nvPr/>
        </p:nvSpPr>
        <p:spPr>
          <a:xfrm>
            <a:off x="1610320" y="4280893"/>
            <a:ext cx="5446018" cy="515144"/>
          </a:xfrm>
          <a:prstGeom prst="rect">
            <a:avLst/>
          </a:prstGeom>
          <a:noFill/>
          <a:ln/>
        </p:spPr>
        <p:txBody>
          <a:bodyPr wrap="square" lIns="0" tIns="0" rIns="0" bIns="0" rtlCol="0" anchor="t"/>
          <a:lstStyle/>
          <a:p>
            <a:pPr>
              <a:lnSpc>
                <a:spcPts val="2000"/>
              </a:lnSpc>
            </a:pPr>
            <a:r>
              <a:rPr lang="en-US" sz="1250" dirty="0">
                <a:solidFill>
                  <a:srgbClr val="D9E1FF"/>
                </a:solidFill>
                <a:latin typeface="Arimo" pitchFamily="34" charset="0"/>
                <a:ea typeface="Arimo" pitchFamily="34" charset="-122"/>
                <a:cs typeface="Arimo" pitchFamily="34" charset="-120"/>
              </a:rPr>
              <a:t>Blockchain provides end-to-end visibility and traceability in supply chains, reducing fraud and improving efficiency.</a:t>
            </a:r>
            <a:endParaRPr lang="en-US" sz="1250" dirty="0"/>
          </a:p>
        </p:txBody>
      </p:sp>
      <p:pic>
        <p:nvPicPr>
          <p:cNvPr id="13" name="Image 4" descr="preencoded.png"/>
          <p:cNvPicPr>
            <a:picLocks noChangeAspect="1"/>
          </p:cNvPicPr>
          <p:nvPr/>
        </p:nvPicPr>
        <p:blipFill>
          <a:blip r:embed="rId7"/>
          <a:stretch>
            <a:fillRect/>
          </a:stretch>
        </p:blipFill>
        <p:spPr>
          <a:xfrm>
            <a:off x="563662" y="5074841"/>
            <a:ext cx="805160" cy="1288356"/>
          </a:xfrm>
          <a:prstGeom prst="rect">
            <a:avLst/>
          </a:prstGeom>
        </p:spPr>
      </p:pic>
      <p:sp>
        <p:nvSpPr>
          <p:cNvPr id="14" name="Text 7"/>
          <p:cNvSpPr/>
          <p:nvPr/>
        </p:nvSpPr>
        <p:spPr>
          <a:xfrm>
            <a:off x="1610320" y="5235873"/>
            <a:ext cx="1894682" cy="236835"/>
          </a:xfrm>
          <a:prstGeom prst="rect">
            <a:avLst/>
          </a:prstGeom>
          <a:noFill/>
          <a:ln/>
        </p:spPr>
        <p:txBody>
          <a:bodyPr wrap="none" lIns="0" tIns="0" rIns="0" bIns="0" rtlCol="0" anchor="t"/>
          <a:lstStyle/>
          <a:p>
            <a:pPr>
              <a:lnSpc>
                <a:spcPts val="1833"/>
              </a:lnSpc>
            </a:pPr>
            <a:r>
              <a:rPr lang="en-US" sz="1458" b="1" dirty="0">
                <a:solidFill>
                  <a:srgbClr val="D9E1FF"/>
                </a:solidFill>
                <a:latin typeface="Syne Bold" pitchFamily="34" charset="0"/>
                <a:ea typeface="Syne Bold" pitchFamily="34" charset="-122"/>
                <a:cs typeface="Syne Bold" pitchFamily="34" charset="-120"/>
              </a:rPr>
              <a:t>Voting Systems</a:t>
            </a:r>
            <a:endParaRPr lang="en-US" sz="1458" dirty="0"/>
          </a:p>
        </p:txBody>
      </p:sp>
      <p:sp>
        <p:nvSpPr>
          <p:cNvPr id="15" name="Text 8"/>
          <p:cNvSpPr/>
          <p:nvPr/>
        </p:nvSpPr>
        <p:spPr>
          <a:xfrm>
            <a:off x="1610320" y="5569248"/>
            <a:ext cx="5446018" cy="515144"/>
          </a:xfrm>
          <a:prstGeom prst="rect">
            <a:avLst/>
          </a:prstGeom>
          <a:noFill/>
          <a:ln/>
        </p:spPr>
        <p:txBody>
          <a:bodyPr wrap="square" lIns="0" tIns="0" rIns="0" bIns="0" rtlCol="0" anchor="t"/>
          <a:lstStyle/>
          <a:p>
            <a:pPr>
              <a:lnSpc>
                <a:spcPts val="2000"/>
              </a:lnSpc>
            </a:pPr>
            <a:r>
              <a:rPr lang="en-US" sz="1250" dirty="0">
                <a:solidFill>
                  <a:srgbClr val="D9E1FF"/>
                </a:solidFill>
                <a:latin typeface="Arimo" pitchFamily="34" charset="0"/>
                <a:ea typeface="Arimo" pitchFamily="34" charset="-122"/>
                <a:cs typeface="Arimo" pitchFamily="34" charset="-120"/>
              </a:rPr>
              <a:t>Blockchain-based voting systems can increase transparency and security in elections, potentially revolutionizing democratic processes.</a:t>
            </a:r>
            <a:endParaRPr lang="en-US" sz="1250" dirty="0"/>
          </a:p>
        </p:txBody>
      </p:sp>
    </p:spTree>
    <p:extLst>
      <p:ext uri="{BB962C8B-B14F-4D97-AF65-F5344CB8AC3E}">
        <p14:creationId xmlns:p14="http://schemas.microsoft.com/office/powerpoint/2010/main" val="2683978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893"/>
          </a:xfrm>
          <a:prstGeom prst="rect">
            <a:avLst/>
          </a:prstGeom>
        </p:spPr>
      </p:pic>
      <p:sp>
        <p:nvSpPr>
          <p:cNvPr id="3" name="Text 0"/>
          <p:cNvSpPr/>
          <p:nvPr/>
        </p:nvSpPr>
        <p:spPr>
          <a:xfrm>
            <a:off x="5105996" y="419596"/>
            <a:ext cx="6552009" cy="897533"/>
          </a:xfrm>
          <a:prstGeom prst="rect">
            <a:avLst/>
          </a:prstGeom>
          <a:noFill/>
          <a:ln/>
        </p:spPr>
        <p:txBody>
          <a:bodyPr wrap="square" lIns="0" tIns="0" rIns="0" bIns="0" rtlCol="0" anchor="t"/>
          <a:lstStyle/>
          <a:p>
            <a:pPr>
              <a:lnSpc>
                <a:spcPts val="3500"/>
              </a:lnSpc>
            </a:pPr>
            <a:r>
              <a:rPr lang="en-US" sz="2792" b="1" dirty="0">
                <a:solidFill>
                  <a:srgbClr val="FFFFFF"/>
                </a:solidFill>
                <a:latin typeface="Syne Bold" pitchFamily="34" charset="0"/>
                <a:ea typeface="Syne Bold" pitchFamily="34" charset="-122"/>
                <a:cs typeface="Syne Bold" pitchFamily="34" charset="-120"/>
              </a:rPr>
              <a:t>Cryptocurrencies and Digital Payments</a:t>
            </a:r>
            <a:endParaRPr lang="en-US" sz="2792" dirty="0"/>
          </a:p>
        </p:txBody>
      </p:sp>
      <p:sp>
        <p:nvSpPr>
          <p:cNvPr id="4" name="Shape 1"/>
          <p:cNvSpPr/>
          <p:nvPr/>
        </p:nvSpPr>
        <p:spPr>
          <a:xfrm>
            <a:off x="5325269" y="1545928"/>
            <a:ext cx="19050" cy="4893369"/>
          </a:xfrm>
          <a:prstGeom prst="roundRect">
            <a:avLst>
              <a:gd name="adj" fmla="val 120153"/>
            </a:avLst>
          </a:prstGeom>
          <a:solidFill>
            <a:srgbClr val="44426B"/>
          </a:solidFill>
          <a:ln/>
        </p:spPr>
      </p:sp>
      <p:sp>
        <p:nvSpPr>
          <p:cNvPr id="5" name="Shape 2"/>
          <p:cNvSpPr/>
          <p:nvPr/>
        </p:nvSpPr>
        <p:spPr>
          <a:xfrm>
            <a:off x="5487393" y="1879699"/>
            <a:ext cx="533995" cy="19050"/>
          </a:xfrm>
          <a:prstGeom prst="roundRect">
            <a:avLst>
              <a:gd name="adj" fmla="val 120153"/>
            </a:avLst>
          </a:prstGeom>
          <a:solidFill>
            <a:srgbClr val="44426B"/>
          </a:solidFill>
          <a:ln/>
        </p:spPr>
      </p:sp>
      <p:sp>
        <p:nvSpPr>
          <p:cNvPr id="6" name="Shape 3"/>
          <p:cNvSpPr/>
          <p:nvPr/>
        </p:nvSpPr>
        <p:spPr>
          <a:xfrm>
            <a:off x="5163145" y="1717576"/>
            <a:ext cx="343297" cy="343297"/>
          </a:xfrm>
          <a:prstGeom prst="roundRect">
            <a:avLst>
              <a:gd name="adj" fmla="val 6667"/>
            </a:avLst>
          </a:prstGeom>
          <a:solidFill>
            <a:srgbClr val="2B2952"/>
          </a:solidFill>
          <a:ln/>
        </p:spPr>
      </p:sp>
      <p:sp>
        <p:nvSpPr>
          <p:cNvPr id="7" name="Text 4"/>
          <p:cNvSpPr/>
          <p:nvPr/>
        </p:nvSpPr>
        <p:spPr>
          <a:xfrm>
            <a:off x="5292725" y="1781473"/>
            <a:ext cx="84038" cy="215404"/>
          </a:xfrm>
          <a:prstGeom prst="rect">
            <a:avLst/>
          </a:prstGeom>
          <a:noFill/>
          <a:ln/>
        </p:spPr>
        <p:txBody>
          <a:bodyPr wrap="none" lIns="0" tIns="0" rIns="0" bIns="0" rtlCol="0" anchor="t"/>
          <a:lstStyle/>
          <a:p>
            <a:pPr algn="ctr">
              <a:lnSpc>
                <a:spcPts val="1667"/>
              </a:lnSpc>
            </a:pPr>
            <a:r>
              <a:rPr lang="en-US" sz="1667" b="1" dirty="0">
                <a:solidFill>
                  <a:srgbClr val="D9E1FF"/>
                </a:solidFill>
                <a:latin typeface="Syne Bold" pitchFamily="34" charset="0"/>
                <a:ea typeface="Syne Bold" pitchFamily="34" charset="-122"/>
                <a:cs typeface="Syne Bold" pitchFamily="34" charset="-120"/>
              </a:rPr>
              <a:t>1</a:t>
            </a:r>
            <a:endParaRPr lang="en-US" sz="1667" dirty="0"/>
          </a:p>
        </p:txBody>
      </p:sp>
      <p:sp>
        <p:nvSpPr>
          <p:cNvPr id="8" name="Text 5"/>
          <p:cNvSpPr/>
          <p:nvPr/>
        </p:nvSpPr>
        <p:spPr>
          <a:xfrm>
            <a:off x="6173986" y="1698427"/>
            <a:ext cx="1795165" cy="224333"/>
          </a:xfrm>
          <a:prstGeom prst="rect">
            <a:avLst/>
          </a:prstGeom>
          <a:noFill/>
          <a:ln/>
        </p:spPr>
        <p:txBody>
          <a:bodyPr wrap="none" lIns="0" tIns="0" rIns="0" bIns="0" rtlCol="0" anchor="t"/>
          <a:lstStyle/>
          <a:p>
            <a:pPr>
              <a:lnSpc>
                <a:spcPts val="1750"/>
              </a:lnSpc>
            </a:pPr>
            <a:r>
              <a:rPr lang="en-US" sz="1375" b="1" dirty="0">
                <a:solidFill>
                  <a:srgbClr val="D9E1FF"/>
                </a:solidFill>
                <a:latin typeface="Syne Bold" pitchFamily="34" charset="0"/>
                <a:ea typeface="Syne Bold" pitchFamily="34" charset="-122"/>
                <a:cs typeface="Syne Bold" pitchFamily="34" charset="-120"/>
              </a:rPr>
              <a:t>Bitcoin (2009)</a:t>
            </a:r>
            <a:endParaRPr lang="en-US" sz="1375" dirty="0"/>
          </a:p>
        </p:txBody>
      </p:sp>
      <p:sp>
        <p:nvSpPr>
          <p:cNvPr id="9" name="Text 6"/>
          <p:cNvSpPr/>
          <p:nvPr/>
        </p:nvSpPr>
        <p:spPr>
          <a:xfrm>
            <a:off x="6173986" y="2014240"/>
            <a:ext cx="5484019" cy="488157"/>
          </a:xfrm>
          <a:prstGeom prst="rect">
            <a:avLst/>
          </a:prstGeom>
          <a:noFill/>
          <a:ln/>
        </p:spPr>
        <p:txBody>
          <a:bodyPr wrap="square" lIns="0" tIns="0" rIns="0" bIns="0" rtlCol="0" anchor="t"/>
          <a:lstStyle/>
          <a:p>
            <a:pPr>
              <a:lnSpc>
                <a:spcPts val="1917"/>
              </a:lnSpc>
            </a:pPr>
            <a:r>
              <a:rPr lang="en-US" sz="1167" dirty="0">
                <a:solidFill>
                  <a:srgbClr val="D9E1FF"/>
                </a:solidFill>
                <a:latin typeface="Arimo" pitchFamily="34" charset="0"/>
                <a:ea typeface="Arimo" pitchFamily="34" charset="-122"/>
                <a:cs typeface="Arimo" pitchFamily="34" charset="-120"/>
              </a:rPr>
              <a:t>The first and most well-known cryptocurrency, Bitcoin introduced the concept of decentralized digital currency.</a:t>
            </a:r>
            <a:endParaRPr lang="en-US" sz="1167" dirty="0"/>
          </a:p>
        </p:txBody>
      </p:sp>
      <p:sp>
        <p:nvSpPr>
          <p:cNvPr id="10" name="Shape 7"/>
          <p:cNvSpPr/>
          <p:nvPr/>
        </p:nvSpPr>
        <p:spPr>
          <a:xfrm>
            <a:off x="5487393" y="3141167"/>
            <a:ext cx="533995" cy="19050"/>
          </a:xfrm>
          <a:prstGeom prst="roundRect">
            <a:avLst>
              <a:gd name="adj" fmla="val 120153"/>
            </a:avLst>
          </a:prstGeom>
          <a:solidFill>
            <a:srgbClr val="44426B"/>
          </a:solidFill>
          <a:ln/>
        </p:spPr>
      </p:sp>
      <p:sp>
        <p:nvSpPr>
          <p:cNvPr id="11" name="Shape 8"/>
          <p:cNvSpPr/>
          <p:nvPr/>
        </p:nvSpPr>
        <p:spPr>
          <a:xfrm>
            <a:off x="5163145" y="2979043"/>
            <a:ext cx="343297" cy="343297"/>
          </a:xfrm>
          <a:prstGeom prst="roundRect">
            <a:avLst>
              <a:gd name="adj" fmla="val 6667"/>
            </a:avLst>
          </a:prstGeom>
          <a:solidFill>
            <a:srgbClr val="2B2952"/>
          </a:solidFill>
          <a:ln/>
        </p:spPr>
      </p:sp>
      <p:sp>
        <p:nvSpPr>
          <p:cNvPr id="12" name="Text 9"/>
          <p:cNvSpPr/>
          <p:nvPr/>
        </p:nvSpPr>
        <p:spPr>
          <a:xfrm>
            <a:off x="5267523" y="3042941"/>
            <a:ext cx="134442" cy="215404"/>
          </a:xfrm>
          <a:prstGeom prst="rect">
            <a:avLst/>
          </a:prstGeom>
          <a:noFill/>
          <a:ln/>
        </p:spPr>
        <p:txBody>
          <a:bodyPr wrap="none" lIns="0" tIns="0" rIns="0" bIns="0" rtlCol="0" anchor="t"/>
          <a:lstStyle/>
          <a:p>
            <a:pPr algn="ctr">
              <a:lnSpc>
                <a:spcPts val="1667"/>
              </a:lnSpc>
            </a:pPr>
            <a:r>
              <a:rPr lang="en-US" sz="1667" b="1" dirty="0">
                <a:solidFill>
                  <a:srgbClr val="D9E1FF"/>
                </a:solidFill>
                <a:latin typeface="Syne Bold" pitchFamily="34" charset="0"/>
                <a:ea typeface="Syne Bold" pitchFamily="34" charset="-122"/>
                <a:cs typeface="Syne Bold" pitchFamily="34" charset="-120"/>
              </a:rPr>
              <a:t>2</a:t>
            </a:r>
            <a:endParaRPr lang="en-US" sz="1667" dirty="0"/>
          </a:p>
        </p:txBody>
      </p:sp>
      <p:sp>
        <p:nvSpPr>
          <p:cNvPr id="13" name="Text 10"/>
          <p:cNvSpPr/>
          <p:nvPr/>
        </p:nvSpPr>
        <p:spPr>
          <a:xfrm>
            <a:off x="6173986" y="2959894"/>
            <a:ext cx="2172394" cy="224333"/>
          </a:xfrm>
          <a:prstGeom prst="rect">
            <a:avLst/>
          </a:prstGeom>
          <a:noFill/>
          <a:ln/>
        </p:spPr>
        <p:txBody>
          <a:bodyPr wrap="none" lIns="0" tIns="0" rIns="0" bIns="0" rtlCol="0" anchor="t"/>
          <a:lstStyle/>
          <a:p>
            <a:pPr>
              <a:lnSpc>
                <a:spcPts val="1750"/>
              </a:lnSpc>
            </a:pPr>
            <a:r>
              <a:rPr lang="en-US" sz="1375" b="1" dirty="0">
                <a:solidFill>
                  <a:srgbClr val="D9E1FF"/>
                </a:solidFill>
                <a:latin typeface="Syne Bold" pitchFamily="34" charset="0"/>
                <a:ea typeface="Syne Bold" pitchFamily="34" charset="-122"/>
                <a:cs typeface="Syne Bold" pitchFamily="34" charset="-120"/>
              </a:rPr>
              <a:t>Altcoins (2011-present)</a:t>
            </a:r>
            <a:endParaRPr lang="en-US" sz="1375" dirty="0"/>
          </a:p>
        </p:txBody>
      </p:sp>
      <p:sp>
        <p:nvSpPr>
          <p:cNvPr id="14" name="Text 11"/>
          <p:cNvSpPr/>
          <p:nvPr/>
        </p:nvSpPr>
        <p:spPr>
          <a:xfrm>
            <a:off x="6173986" y="3275707"/>
            <a:ext cx="5484019" cy="488157"/>
          </a:xfrm>
          <a:prstGeom prst="rect">
            <a:avLst/>
          </a:prstGeom>
          <a:noFill/>
          <a:ln/>
        </p:spPr>
        <p:txBody>
          <a:bodyPr wrap="square" lIns="0" tIns="0" rIns="0" bIns="0" rtlCol="0" anchor="t"/>
          <a:lstStyle/>
          <a:p>
            <a:pPr>
              <a:lnSpc>
                <a:spcPts val="1917"/>
              </a:lnSpc>
            </a:pPr>
            <a:r>
              <a:rPr lang="en-US" sz="1167" dirty="0">
                <a:solidFill>
                  <a:srgbClr val="D9E1FF"/>
                </a:solidFill>
                <a:latin typeface="Arimo" pitchFamily="34" charset="0"/>
                <a:ea typeface="Arimo" pitchFamily="34" charset="-122"/>
                <a:cs typeface="Arimo" pitchFamily="34" charset="-120"/>
              </a:rPr>
              <a:t>Alternative cryptocurrencies like Ethereum, Litecoin, and Ripple emerged, offering different features and use cases.</a:t>
            </a:r>
            <a:endParaRPr lang="en-US" sz="1167" dirty="0"/>
          </a:p>
        </p:txBody>
      </p:sp>
      <p:sp>
        <p:nvSpPr>
          <p:cNvPr id="15" name="Shape 12"/>
          <p:cNvSpPr/>
          <p:nvPr/>
        </p:nvSpPr>
        <p:spPr>
          <a:xfrm>
            <a:off x="5487393" y="4402633"/>
            <a:ext cx="533995" cy="19050"/>
          </a:xfrm>
          <a:prstGeom prst="roundRect">
            <a:avLst>
              <a:gd name="adj" fmla="val 120153"/>
            </a:avLst>
          </a:prstGeom>
          <a:solidFill>
            <a:srgbClr val="44426B"/>
          </a:solidFill>
          <a:ln/>
        </p:spPr>
      </p:sp>
      <p:sp>
        <p:nvSpPr>
          <p:cNvPr id="16" name="Shape 13"/>
          <p:cNvSpPr/>
          <p:nvPr/>
        </p:nvSpPr>
        <p:spPr>
          <a:xfrm>
            <a:off x="5163145" y="4240510"/>
            <a:ext cx="343297" cy="343297"/>
          </a:xfrm>
          <a:prstGeom prst="roundRect">
            <a:avLst>
              <a:gd name="adj" fmla="val 6667"/>
            </a:avLst>
          </a:prstGeom>
          <a:solidFill>
            <a:srgbClr val="2B2952"/>
          </a:solidFill>
          <a:ln/>
        </p:spPr>
      </p:sp>
      <p:sp>
        <p:nvSpPr>
          <p:cNvPr id="17" name="Text 14"/>
          <p:cNvSpPr/>
          <p:nvPr/>
        </p:nvSpPr>
        <p:spPr>
          <a:xfrm>
            <a:off x="5265738" y="4304407"/>
            <a:ext cx="138013" cy="215404"/>
          </a:xfrm>
          <a:prstGeom prst="rect">
            <a:avLst/>
          </a:prstGeom>
          <a:noFill/>
          <a:ln/>
        </p:spPr>
        <p:txBody>
          <a:bodyPr wrap="none" lIns="0" tIns="0" rIns="0" bIns="0" rtlCol="0" anchor="t"/>
          <a:lstStyle/>
          <a:p>
            <a:pPr algn="ctr">
              <a:lnSpc>
                <a:spcPts val="1667"/>
              </a:lnSpc>
            </a:pPr>
            <a:r>
              <a:rPr lang="en-US" sz="1667" b="1" dirty="0">
                <a:solidFill>
                  <a:srgbClr val="D9E1FF"/>
                </a:solidFill>
                <a:latin typeface="Syne Bold" pitchFamily="34" charset="0"/>
                <a:ea typeface="Syne Bold" pitchFamily="34" charset="-122"/>
                <a:cs typeface="Syne Bold" pitchFamily="34" charset="-120"/>
              </a:rPr>
              <a:t>3</a:t>
            </a:r>
            <a:endParaRPr lang="en-US" sz="1667" dirty="0"/>
          </a:p>
        </p:txBody>
      </p:sp>
      <p:sp>
        <p:nvSpPr>
          <p:cNvPr id="18" name="Text 15"/>
          <p:cNvSpPr/>
          <p:nvPr/>
        </p:nvSpPr>
        <p:spPr>
          <a:xfrm>
            <a:off x="6173986" y="4221361"/>
            <a:ext cx="2599730" cy="224333"/>
          </a:xfrm>
          <a:prstGeom prst="rect">
            <a:avLst/>
          </a:prstGeom>
          <a:noFill/>
          <a:ln/>
        </p:spPr>
        <p:txBody>
          <a:bodyPr wrap="none" lIns="0" tIns="0" rIns="0" bIns="0" rtlCol="0" anchor="t"/>
          <a:lstStyle/>
          <a:p>
            <a:pPr>
              <a:lnSpc>
                <a:spcPts val="1750"/>
              </a:lnSpc>
            </a:pPr>
            <a:r>
              <a:rPr lang="en-US" sz="1375" b="1" dirty="0">
                <a:solidFill>
                  <a:srgbClr val="D9E1FF"/>
                </a:solidFill>
                <a:latin typeface="Syne Bold" pitchFamily="34" charset="0"/>
                <a:ea typeface="Syne Bold" pitchFamily="34" charset="-122"/>
                <a:cs typeface="Syne Bold" pitchFamily="34" charset="-120"/>
              </a:rPr>
              <a:t>Stablecoins (2014-present)</a:t>
            </a:r>
            <a:endParaRPr lang="en-US" sz="1375" dirty="0"/>
          </a:p>
        </p:txBody>
      </p:sp>
      <p:sp>
        <p:nvSpPr>
          <p:cNvPr id="19" name="Text 16"/>
          <p:cNvSpPr/>
          <p:nvPr/>
        </p:nvSpPr>
        <p:spPr>
          <a:xfrm>
            <a:off x="6173986" y="4537174"/>
            <a:ext cx="5484019" cy="488157"/>
          </a:xfrm>
          <a:prstGeom prst="rect">
            <a:avLst/>
          </a:prstGeom>
          <a:noFill/>
          <a:ln/>
        </p:spPr>
        <p:txBody>
          <a:bodyPr wrap="square" lIns="0" tIns="0" rIns="0" bIns="0" rtlCol="0" anchor="t"/>
          <a:lstStyle/>
          <a:p>
            <a:pPr>
              <a:lnSpc>
                <a:spcPts val="1917"/>
              </a:lnSpc>
            </a:pPr>
            <a:r>
              <a:rPr lang="en-US" sz="1167" dirty="0">
                <a:solidFill>
                  <a:srgbClr val="D9E1FF"/>
                </a:solidFill>
                <a:latin typeface="Arimo" pitchFamily="34" charset="0"/>
                <a:ea typeface="Arimo" pitchFamily="34" charset="-122"/>
                <a:cs typeface="Arimo" pitchFamily="34" charset="-120"/>
              </a:rPr>
              <a:t>Cryptocurrencies pegged to stable assets like fiat currencies, aiming to reduce volatility in the crypto market.</a:t>
            </a:r>
            <a:endParaRPr lang="en-US" sz="1167" dirty="0"/>
          </a:p>
        </p:txBody>
      </p:sp>
      <p:sp>
        <p:nvSpPr>
          <p:cNvPr id="20" name="Shape 17"/>
          <p:cNvSpPr/>
          <p:nvPr/>
        </p:nvSpPr>
        <p:spPr>
          <a:xfrm>
            <a:off x="5487393" y="5664101"/>
            <a:ext cx="533995" cy="19050"/>
          </a:xfrm>
          <a:prstGeom prst="roundRect">
            <a:avLst>
              <a:gd name="adj" fmla="val 120153"/>
            </a:avLst>
          </a:prstGeom>
          <a:solidFill>
            <a:srgbClr val="44426B"/>
          </a:solidFill>
          <a:ln/>
        </p:spPr>
      </p:sp>
      <p:sp>
        <p:nvSpPr>
          <p:cNvPr id="21" name="Shape 18"/>
          <p:cNvSpPr/>
          <p:nvPr/>
        </p:nvSpPr>
        <p:spPr>
          <a:xfrm>
            <a:off x="5163145" y="5501977"/>
            <a:ext cx="343297" cy="343297"/>
          </a:xfrm>
          <a:prstGeom prst="roundRect">
            <a:avLst>
              <a:gd name="adj" fmla="val 6667"/>
            </a:avLst>
          </a:prstGeom>
          <a:solidFill>
            <a:srgbClr val="2B2952"/>
          </a:solidFill>
          <a:ln/>
        </p:spPr>
      </p:sp>
      <p:sp>
        <p:nvSpPr>
          <p:cNvPr id="22" name="Text 19"/>
          <p:cNvSpPr/>
          <p:nvPr/>
        </p:nvSpPr>
        <p:spPr>
          <a:xfrm>
            <a:off x="5258197" y="5565875"/>
            <a:ext cx="153094" cy="215404"/>
          </a:xfrm>
          <a:prstGeom prst="rect">
            <a:avLst/>
          </a:prstGeom>
          <a:noFill/>
          <a:ln/>
        </p:spPr>
        <p:txBody>
          <a:bodyPr wrap="none" lIns="0" tIns="0" rIns="0" bIns="0" rtlCol="0" anchor="t"/>
          <a:lstStyle/>
          <a:p>
            <a:pPr algn="ctr">
              <a:lnSpc>
                <a:spcPts val="1667"/>
              </a:lnSpc>
            </a:pPr>
            <a:r>
              <a:rPr lang="en-US" sz="1667" b="1" dirty="0">
                <a:solidFill>
                  <a:srgbClr val="D9E1FF"/>
                </a:solidFill>
                <a:latin typeface="Syne Bold" pitchFamily="34" charset="0"/>
                <a:ea typeface="Syne Bold" pitchFamily="34" charset="-122"/>
                <a:cs typeface="Syne Bold" pitchFamily="34" charset="-120"/>
              </a:rPr>
              <a:t>4</a:t>
            </a:r>
            <a:endParaRPr lang="en-US" sz="1667" dirty="0"/>
          </a:p>
        </p:txBody>
      </p:sp>
      <p:sp>
        <p:nvSpPr>
          <p:cNvPr id="23" name="Text 20"/>
          <p:cNvSpPr/>
          <p:nvPr/>
        </p:nvSpPr>
        <p:spPr>
          <a:xfrm>
            <a:off x="6173986" y="5482829"/>
            <a:ext cx="5437584" cy="224333"/>
          </a:xfrm>
          <a:prstGeom prst="rect">
            <a:avLst/>
          </a:prstGeom>
          <a:noFill/>
          <a:ln/>
        </p:spPr>
        <p:txBody>
          <a:bodyPr wrap="none" lIns="0" tIns="0" rIns="0" bIns="0" rtlCol="0" anchor="t"/>
          <a:lstStyle/>
          <a:p>
            <a:pPr>
              <a:lnSpc>
                <a:spcPts val="1750"/>
              </a:lnSpc>
            </a:pPr>
            <a:r>
              <a:rPr lang="en-US" sz="1375" b="1" dirty="0">
                <a:solidFill>
                  <a:srgbClr val="D9E1FF"/>
                </a:solidFill>
                <a:latin typeface="Syne Bold" pitchFamily="34" charset="0"/>
                <a:ea typeface="Syne Bold" pitchFamily="34" charset="-122"/>
                <a:cs typeface="Syne Bold" pitchFamily="34" charset="-120"/>
              </a:rPr>
              <a:t>Central Bank Digital Currencies (CBDCs) (2020-present)</a:t>
            </a:r>
            <a:endParaRPr lang="en-US" sz="1375" dirty="0"/>
          </a:p>
        </p:txBody>
      </p:sp>
      <p:sp>
        <p:nvSpPr>
          <p:cNvPr id="24" name="Text 21"/>
          <p:cNvSpPr/>
          <p:nvPr/>
        </p:nvSpPr>
        <p:spPr>
          <a:xfrm>
            <a:off x="6173986" y="5798642"/>
            <a:ext cx="5484019" cy="488157"/>
          </a:xfrm>
          <a:prstGeom prst="rect">
            <a:avLst/>
          </a:prstGeom>
          <a:noFill/>
          <a:ln/>
        </p:spPr>
        <p:txBody>
          <a:bodyPr wrap="square" lIns="0" tIns="0" rIns="0" bIns="0" rtlCol="0" anchor="t"/>
          <a:lstStyle/>
          <a:p>
            <a:pPr>
              <a:lnSpc>
                <a:spcPts val="1917"/>
              </a:lnSpc>
            </a:pPr>
            <a:r>
              <a:rPr lang="en-US" sz="1167" dirty="0">
                <a:solidFill>
                  <a:srgbClr val="D9E1FF"/>
                </a:solidFill>
                <a:latin typeface="Arimo" pitchFamily="34" charset="0"/>
                <a:ea typeface="Arimo" pitchFamily="34" charset="-122"/>
                <a:cs typeface="Arimo" pitchFamily="34" charset="-120"/>
              </a:rPr>
              <a:t>Government-backed digital currencies that leverage blockchain technology for more efficient monetary systems.</a:t>
            </a:r>
            <a:endParaRPr lang="en-US" sz="1167" dirty="0"/>
          </a:p>
        </p:txBody>
      </p:sp>
    </p:spTree>
    <p:extLst>
      <p:ext uri="{BB962C8B-B14F-4D97-AF65-F5344CB8AC3E}">
        <p14:creationId xmlns:p14="http://schemas.microsoft.com/office/powerpoint/2010/main" val="2791223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144394" y="650280"/>
            <a:ext cx="6475214" cy="961827"/>
          </a:xfrm>
          <a:prstGeom prst="rect">
            <a:avLst/>
          </a:prstGeom>
          <a:noFill/>
          <a:ln/>
        </p:spPr>
        <p:txBody>
          <a:bodyPr wrap="square" lIns="0" tIns="0" rIns="0" bIns="0" rtlCol="0" anchor="t"/>
          <a:lstStyle/>
          <a:p>
            <a:pPr>
              <a:lnSpc>
                <a:spcPts val="3750"/>
              </a:lnSpc>
            </a:pPr>
            <a:r>
              <a:rPr lang="en-US" sz="3000" b="1" dirty="0">
                <a:solidFill>
                  <a:srgbClr val="FFFFFF"/>
                </a:solidFill>
                <a:latin typeface="Syne Bold" pitchFamily="34" charset="0"/>
                <a:ea typeface="Syne Bold" pitchFamily="34" charset="-122"/>
                <a:cs typeface="Syne Bold" pitchFamily="34" charset="-120"/>
              </a:rPr>
              <a:t>Smart Contracts and Automated Transactions</a:t>
            </a:r>
            <a:endParaRPr lang="en-US" sz="3000" dirty="0"/>
          </a:p>
        </p:txBody>
      </p:sp>
      <p:sp>
        <p:nvSpPr>
          <p:cNvPr id="4" name="Shape 1"/>
          <p:cNvSpPr/>
          <p:nvPr/>
        </p:nvSpPr>
        <p:spPr>
          <a:xfrm>
            <a:off x="5144394" y="1857375"/>
            <a:ext cx="3155851" cy="2475111"/>
          </a:xfrm>
          <a:prstGeom prst="roundRect">
            <a:avLst>
              <a:gd name="adj" fmla="val 991"/>
            </a:avLst>
          </a:prstGeom>
          <a:solidFill>
            <a:srgbClr val="2B2952"/>
          </a:solidFill>
          <a:ln/>
        </p:spPr>
      </p:sp>
      <p:sp>
        <p:nvSpPr>
          <p:cNvPr id="5" name="Text 2"/>
          <p:cNvSpPr/>
          <p:nvPr/>
        </p:nvSpPr>
        <p:spPr>
          <a:xfrm>
            <a:off x="5307906" y="2020888"/>
            <a:ext cx="2828826" cy="480814"/>
          </a:xfrm>
          <a:prstGeom prst="rect">
            <a:avLst/>
          </a:prstGeom>
          <a:noFill/>
          <a:ln/>
        </p:spPr>
        <p:txBody>
          <a:bodyPr wrap="square" lIns="0" tIns="0" rIns="0" bIns="0" rtlCol="0" anchor="t"/>
          <a:lstStyle/>
          <a:p>
            <a:pPr>
              <a:lnSpc>
                <a:spcPts val="1875"/>
              </a:lnSpc>
            </a:pPr>
            <a:r>
              <a:rPr lang="en-US" sz="1500" b="1" dirty="0">
                <a:solidFill>
                  <a:srgbClr val="D9E1FF"/>
                </a:solidFill>
                <a:latin typeface="Syne Bold" pitchFamily="34" charset="0"/>
                <a:ea typeface="Syne Bold" pitchFamily="34" charset="-122"/>
                <a:cs typeface="Syne Bold" pitchFamily="34" charset="-120"/>
              </a:rPr>
              <a:t>Self-Executing Agreements</a:t>
            </a:r>
            <a:endParaRPr lang="en-US" sz="1500" dirty="0"/>
          </a:p>
        </p:txBody>
      </p:sp>
      <p:sp>
        <p:nvSpPr>
          <p:cNvPr id="6" name="Text 3"/>
          <p:cNvSpPr/>
          <p:nvPr/>
        </p:nvSpPr>
        <p:spPr>
          <a:xfrm>
            <a:off x="5307906" y="2599731"/>
            <a:ext cx="2828826" cy="1569244"/>
          </a:xfrm>
          <a:prstGeom prst="rect">
            <a:avLst/>
          </a:prstGeom>
          <a:noFill/>
          <a:ln/>
        </p:spPr>
        <p:txBody>
          <a:bodyPr wrap="square" lIns="0" tIns="0" rIns="0" bIns="0" rtlCol="0" anchor="t"/>
          <a:lstStyle/>
          <a:p>
            <a:pPr>
              <a:lnSpc>
                <a:spcPts val="2042"/>
              </a:lnSpc>
            </a:pPr>
            <a:r>
              <a:rPr lang="en-US" sz="1250" dirty="0">
                <a:solidFill>
                  <a:srgbClr val="D9E1FF"/>
                </a:solidFill>
                <a:latin typeface="Arimo" pitchFamily="34" charset="0"/>
                <a:ea typeface="Arimo" pitchFamily="34" charset="-122"/>
                <a:cs typeface="Arimo" pitchFamily="34" charset="-120"/>
              </a:rPr>
              <a:t>Smart contracts are self-executing agreements with the terms directly written into code. They automatically enforce and execute contract terms when predetermined conditions are met.</a:t>
            </a:r>
            <a:endParaRPr lang="en-US" sz="1250" dirty="0"/>
          </a:p>
        </p:txBody>
      </p:sp>
      <p:sp>
        <p:nvSpPr>
          <p:cNvPr id="7" name="Shape 4"/>
          <p:cNvSpPr/>
          <p:nvPr/>
        </p:nvSpPr>
        <p:spPr>
          <a:xfrm>
            <a:off x="8463757" y="1857375"/>
            <a:ext cx="3155851" cy="2475111"/>
          </a:xfrm>
          <a:prstGeom prst="roundRect">
            <a:avLst>
              <a:gd name="adj" fmla="val 991"/>
            </a:avLst>
          </a:prstGeom>
          <a:solidFill>
            <a:srgbClr val="2B2952"/>
          </a:solidFill>
          <a:ln/>
        </p:spPr>
      </p:sp>
      <p:sp>
        <p:nvSpPr>
          <p:cNvPr id="8" name="Text 5"/>
          <p:cNvSpPr/>
          <p:nvPr/>
        </p:nvSpPr>
        <p:spPr>
          <a:xfrm>
            <a:off x="8627269" y="2020887"/>
            <a:ext cx="2769195" cy="240407"/>
          </a:xfrm>
          <a:prstGeom prst="rect">
            <a:avLst/>
          </a:prstGeom>
          <a:noFill/>
          <a:ln/>
        </p:spPr>
        <p:txBody>
          <a:bodyPr wrap="none" lIns="0" tIns="0" rIns="0" bIns="0" rtlCol="0" anchor="t"/>
          <a:lstStyle/>
          <a:p>
            <a:pPr>
              <a:lnSpc>
                <a:spcPts val="1875"/>
              </a:lnSpc>
            </a:pPr>
            <a:r>
              <a:rPr lang="en-US" sz="1500" b="1" dirty="0">
                <a:solidFill>
                  <a:srgbClr val="D9E1FF"/>
                </a:solidFill>
                <a:latin typeface="Syne Bold" pitchFamily="34" charset="0"/>
                <a:ea typeface="Syne Bold" pitchFamily="34" charset="-122"/>
                <a:cs typeface="Syne Bold" pitchFamily="34" charset="-120"/>
              </a:rPr>
              <a:t>Eliminating Intermediaries</a:t>
            </a:r>
            <a:endParaRPr lang="en-US" sz="1500" dirty="0"/>
          </a:p>
        </p:txBody>
      </p:sp>
      <p:sp>
        <p:nvSpPr>
          <p:cNvPr id="9" name="Text 6"/>
          <p:cNvSpPr/>
          <p:nvPr/>
        </p:nvSpPr>
        <p:spPr>
          <a:xfrm>
            <a:off x="8627270" y="2359323"/>
            <a:ext cx="2828826" cy="1307703"/>
          </a:xfrm>
          <a:prstGeom prst="rect">
            <a:avLst/>
          </a:prstGeom>
          <a:noFill/>
          <a:ln/>
        </p:spPr>
        <p:txBody>
          <a:bodyPr wrap="square" lIns="0" tIns="0" rIns="0" bIns="0" rtlCol="0" anchor="t"/>
          <a:lstStyle/>
          <a:p>
            <a:pPr>
              <a:lnSpc>
                <a:spcPts val="2042"/>
              </a:lnSpc>
            </a:pPr>
            <a:r>
              <a:rPr lang="en-US" sz="1250" dirty="0">
                <a:solidFill>
                  <a:srgbClr val="D9E1FF"/>
                </a:solidFill>
                <a:latin typeface="Arimo" pitchFamily="34" charset="0"/>
                <a:ea typeface="Arimo" pitchFamily="34" charset="-122"/>
                <a:cs typeface="Arimo" pitchFamily="34" charset="-120"/>
              </a:rPr>
              <a:t>By automating contract execution, smart contracts reduce the need for intermediaries, lowering costs and increasing efficiency in various industries.</a:t>
            </a:r>
            <a:endParaRPr lang="en-US" sz="1250" dirty="0"/>
          </a:p>
        </p:txBody>
      </p:sp>
      <p:sp>
        <p:nvSpPr>
          <p:cNvPr id="10" name="Shape 7"/>
          <p:cNvSpPr/>
          <p:nvPr/>
        </p:nvSpPr>
        <p:spPr>
          <a:xfrm>
            <a:off x="5144394" y="4495999"/>
            <a:ext cx="3155851" cy="1711623"/>
          </a:xfrm>
          <a:prstGeom prst="roundRect">
            <a:avLst>
              <a:gd name="adj" fmla="val 1433"/>
            </a:avLst>
          </a:prstGeom>
          <a:solidFill>
            <a:srgbClr val="2B2952"/>
          </a:solidFill>
          <a:ln/>
        </p:spPr>
      </p:sp>
      <p:sp>
        <p:nvSpPr>
          <p:cNvPr id="11" name="Text 8"/>
          <p:cNvSpPr/>
          <p:nvPr/>
        </p:nvSpPr>
        <p:spPr>
          <a:xfrm>
            <a:off x="5307906" y="4659511"/>
            <a:ext cx="2555181" cy="240407"/>
          </a:xfrm>
          <a:prstGeom prst="rect">
            <a:avLst/>
          </a:prstGeom>
          <a:noFill/>
          <a:ln/>
        </p:spPr>
        <p:txBody>
          <a:bodyPr wrap="none" lIns="0" tIns="0" rIns="0" bIns="0" rtlCol="0" anchor="t"/>
          <a:lstStyle/>
          <a:p>
            <a:pPr>
              <a:lnSpc>
                <a:spcPts val="1875"/>
              </a:lnSpc>
            </a:pPr>
            <a:r>
              <a:rPr lang="en-US" sz="1500" b="1" dirty="0">
                <a:solidFill>
                  <a:srgbClr val="D9E1FF"/>
                </a:solidFill>
                <a:latin typeface="Syne Bold" pitchFamily="34" charset="0"/>
                <a:ea typeface="Syne Bold" pitchFamily="34" charset="-122"/>
                <a:cs typeface="Syne Bold" pitchFamily="34" charset="-120"/>
              </a:rPr>
              <a:t>Increased Transparency</a:t>
            </a:r>
            <a:endParaRPr lang="en-US" sz="1500" dirty="0"/>
          </a:p>
        </p:txBody>
      </p:sp>
      <p:sp>
        <p:nvSpPr>
          <p:cNvPr id="12" name="Text 9"/>
          <p:cNvSpPr/>
          <p:nvPr/>
        </p:nvSpPr>
        <p:spPr>
          <a:xfrm>
            <a:off x="5307906" y="4997946"/>
            <a:ext cx="2828826" cy="1046163"/>
          </a:xfrm>
          <a:prstGeom prst="rect">
            <a:avLst/>
          </a:prstGeom>
          <a:noFill/>
          <a:ln/>
        </p:spPr>
        <p:txBody>
          <a:bodyPr wrap="square" lIns="0" tIns="0" rIns="0" bIns="0" rtlCol="0" anchor="t"/>
          <a:lstStyle/>
          <a:p>
            <a:pPr>
              <a:lnSpc>
                <a:spcPts val="2042"/>
              </a:lnSpc>
            </a:pPr>
            <a:r>
              <a:rPr lang="en-US" sz="1250" dirty="0">
                <a:solidFill>
                  <a:srgbClr val="D9E1FF"/>
                </a:solidFill>
                <a:latin typeface="Arimo" pitchFamily="34" charset="0"/>
                <a:ea typeface="Arimo" pitchFamily="34" charset="-122"/>
                <a:cs typeface="Arimo" pitchFamily="34" charset="-120"/>
              </a:rPr>
              <a:t>All parties can view and verify the contract terms and execution, fostering trust and reducing disputes in complex transactions.</a:t>
            </a:r>
            <a:endParaRPr lang="en-US" sz="1250" dirty="0"/>
          </a:p>
        </p:txBody>
      </p:sp>
      <p:sp>
        <p:nvSpPr>
          <p:cNvPr id="13" name="Shape 10"/>
          <p:cNvSpPr/>
          <p:nvPr/>
        </p:nvSpPr>
        <p:spPr>
          <a:xfrm>
            <a:off x="8463757" y="4495999"/>
            <a:ext cx="3155851" cy="1711623"/>
          </a:xfrm>
          <a:prstGeom prst="roundRect">
            <a:avLst>
              <a:gd name="adj" fmla="val 1433"/>
            </a:avLst>
          </a:prstGeom>
          <a:solidFill>
            <a:srgbClr val="2B2952"/>
          </a:solidFill>
          <a:ln/>
        </p:spPr>
      </p:sp>
      <p:sp>
        <p:nvSpPr>
          <p:cNvPr id="14" name="Text 11"/>
          <p:cNvSpPr/>
          <p:nvPr/>
        </p:nvSpPr>
        <p:spPr>
          <a:xfrm>
            <a:off x="8627269" y="4659511"/>
            <a:ext cx="2825552" cy="240407"/>
          </a:xfrm>
          <a:prstGeom prst="rect">
            <a:avLst/>
          </a:prstGeom>
          <a:noFill/>
          <a:ln/>
        </p:spPr>
        <p:txBody>
          <a:bodyPr wrap="none" lIns="0" tIns="0" rIns="0" bIns="0" rtlCol="0" anchor="t"/>
          <a:lstStyle/>
          <a:p>
            <a:pPr>
              <a:lnSpc>
                <a:spcPts val="1875"/>
              </a:lnSpc>
            </a:pPr>
            <a:r>
              <a:rPr lang="en-US" sz="1500" b="1" dirty="0">
                <a:solidFill>
                  <a:srgbClr val="D9E1FF"/>
                </a:solidFill>
                <a:latin typeface="Syne Bold" pitchFamily="34" charset="0"/>
                <a:ea typeface="Syne Bold" pitchFamily="34" charset="-122"/>
                <a:cs typeface="Syne Bold" pitchFamily="34" charset="-120"/>
              </a:rPr>
              <a:t>Wide-ranging Applications</a:t>
            </a:r>
            <a:endParaRPr lang="en-US" sz="1500" dirty="0"/>
          </a:p>
        </p:txBody>
      </p:sp>
      <p:sp>
        <p:nvSpPr>
          <p:cNvPr id="15" name="Text 12"/>
          <p:cNvSpPr/>
          <p:nvPr/>
        </p:nvSpPr>
        <p:spPr>
          <a:xfrm>
            <a:off x="8627270" y="4997946"/>
            <a:ext cx="2828826" cy="1046163"/>
          </a:xfrm>
          <a:prstGeom prst="rect">
            <a:avLst/>
          </a:prstGeom>
          <a:noFill/>
          <a:ln/>
        </p:spPr>
        <p:txBody>
          <a:bodyPr wrap="square" lIns="0" tIns="0" rIns="0" bIns="0" rtlCol="0" anchor="t"/>
          <a:lstStyle/>
          <a:p>
            <a:pPr>
              <a:lnSpc>
                <a:spcPts val="2042"/>
              </a:lnSpc>
            </a:pPr>
            <a:r>
              <a:rPr lang="en-US" sz="1250" dirty="0">
                <a:solidFill>
                  <a:srgbClr val="D9E1FF"/>
                </a:solidFill>
                <a:latin typeface="Arimo" pitchFamily="34" charset="0"/>
                <a:ea typeface="Arimo" pitchFamily="34" charset="-122"/>
                <a:cs typeface="Arimo" pitchFamily="34" charset="-120"/>
              </a:rPr>
              <a:t>Smart contracts can be used in various fields, including real estate, insurance, supply chain management, and decentralized finance (DeFi).</a:t>
            </a:r>
            <a:endParaRPr lang="en-US" sz="1250" dirty="0"/>
          </a:p>
        </p:txBody>
      </p:sp>
    </p:spTree>
    <p:extLst>
      <p:ext uri="{BB962C8B-B14F-4D97-AF65-F5344CB8AC3E}">
        <p14:creationId xmlns:p14="http://schemas.microsoft.com/office/powerpoint/2010/main" val="3693477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1928515"/>
          </a:xfrm>
          <a:prstGeom prst="rect">
            <a:avLst/>
          </a:prstGeom>
        </p:spPr>
      </p:pic>
      <p:sp>
        <p:nvSpPr>
          <p:cNvPr id="3" name="Text 0"/>
          <p:cNvSpPr/>
          <p:nvPr/>
        </p:nvSpPr>
        <p:spPr>
          <a:xfrm>
            <a:off x="539949" y="2353469"/>
            <a:ext cx="8749109" cy="453728"/>
          </a:xfrm>
          <a:prstGeom prst="rect">
            <a:avLst/>
          </a:prstGeom>
          <a:noFill/>
          <a:ln/>
        </p:spPr>
        <p:txBody>
          <a:bodyPr wrap="none" lIns="0" tIns="0" rIns="0" bIns="0" rtlCol="0" anchor="t"/>
          <a:lstStyle/>
          <a:p>
            <a:pPr>
              <a:lnSpc>
                <a:spcPts val="3542"/>
              </a:lnSpc>
            </a:pPr>
            <a:r>
              <a:rPr lang="en-US" sz="2833" b="1" dirty="0">
                <a:solidFill>
                  <a:srgbClr val="FFFFFF"/>
                </a:solidFill>
                <a:latin typeface="Syne Bold" pitchFamily="34" charset="0"/>
                <a:ea typeface="Syne Bold" pitchFamily="34" charset="-122"/>
                <a:cs typeface="Syne Bold" pitchFamily="34" charset="-120"/>
              </a:rPr>
              <a:t>Supply Chain Management and Traceability</a:t>
            </a:r>
            <a:endParaRPr lang="en-US" sz="2833" dirty="0"/>
          </a:p>
        </p:txBody>
      </p:sp>
      <p:sp>
        <p:nvSpPr>
          <p:cNvPr id="4" name="Shape 1"/>
          <p:cNvSpPr/>
          <p:nvPr/>
        </p:nvSpPr>
        <p:spPr>
          <a:xfrm>
            <a:off x="6086475" y="3038574"/>
            <a:ext cx="19050" cy="3394373"/>
          </a:xfrm>
          <a:prstGeom prst="roundRect">
            <a:avLst>
              <a:gd name="adj" fmla="val 121487"/>
            </a:avLst>
          </a:prstGeom>
          <a:solidFill>
            <a:srgbClr val="44426B"/>
          </a:solidFill>
          <a:ln/>
        </p:spPr>
      </p:sp>
      <p:sp>
        <p:nvSpPr>
          <p:cNvPr id="5" name="Shape 2"/>
          <p:cNvSpPr/>
          <p:nvPr/>
        </p:nvSpPr>
        <p:spPr>
          <a:xfrm>
            <a:off x="5401569" y="3376117"/>
            <a:ext cx="539948" cy="19050"/>
          </a:xfrm>
          <a:prstGeom prst="roundRect">
            <a:avLst>
              <a:gd name="adj" fmla="val 121487"/>
            </a:avLst>
          </a:prstGeom>
          <a:solidFill>
            <a:srgbClr val="44426B"/>
          </a:solidFill>
          <a:ln/>
        </p:spPr>
      </p:sp>
      <p:sp>
        <p:nvSpPr>
          <p:cNvPr id="6" name="Shape 3"/>
          <p:cNvSpPr/>
          <p:nvPr/>
        </p:nvSpPr>
        <p:spPr>
          <a:xfrm>
            <a:off x="5922467" y="3212108"/>
            <a:ext cx="347068" cy="347068"/>
          </a:xfrm>
          <a:prstGeom prst="roundRect">
            <a:avLst>
              <a:gd name="adj" fmla="val 6668"/>
            </a:avLst>
          </a:prstGeom>
          <a:solidFill>
            <a:srgbClr val="2B2952"/>
          </a:solidFill>
          <a:ln/>
        </p:spPr>
      </p:sp>
      <p:sp>
        <p:nvSpPr>
          <p:cNvPr id="7" name="Text 4"/>
          <p:cNvSpPr/>
          <p:nvPr/>
        </p:nvSpPr>
        <p:spPr>
          <a:xfrm>
            <a:off x="6053435" y="3276699"/>
            <a:ext cx="85031" cy="217785"/>
          </a:xfrm>
          <a:prstGeom prst="rect">
            <a:avLst/>
          </a:prstGeom>
          <a:noFill/>
          <a:ln/>
        </p:spPr>
        <p:txBody>
          <a:bodyPr wrap="none" lIns="0" tIns="0" rIns="0" bIns="0" rtlCol="0" anchor="t"/>
          <a:lstStyle/>
          <a:p>
            <a:pPr algn="ctr">
              <a:lnSpc>
                <a:spcPts val="1708"/>
              </a:lnSpc>
            </a:pPr>
            <a:r>
              <a:rPr lang="en-US" sz="1708" b="1" dirty="0">
                <a:solidFill>
                  <a:srgbClr val="D9E1FF"/>
                </a:solidFill>
                <a:latin typeface="Syne Bold" pitchFamily="34" charset="0"/>
                <a:ea typeface="Syne Bold" pitchFamily="34" charset="-122"/>
                <a:cs typeface="Syne Bold" pitchFamily="34" charset="-120"/>
              </a:rPr>
              <a:t>1</a:t>
            </a:r>
            <a:endParaRPr lang="en-US" sz="1708" dirty="0"/>
          </a:p>
        </p:txBody>
      </p:sp>
      <p:sp>
        <p:nvSpPr>
          <p:cNvPr id="8" name="Text 5"/>
          <p:cNvSpPr/>
          <p:nvPr/>
        </p:nvSpPr>
        <p:spPr>
          <a:xfrm>
            <a:off x="3432374" y="3192860"/>
            <a:ext cx="1815108" cy="226814"/>
          </a:xfrm>
          <a:prstGeom prst="rect">
            <a:avLst/>
          </a:prstGeom>
          <a:noFill/>
          <a:ln/>
        </p:spPr>
        <p:txBody>
          <a:bodyPr wrap="none" lIns="0" tIns="0" rIns="0" bIns="0" rtlCol="0" anchor="t"/>
          <a:lstStyle/>
          <a:p>
            <a:pPr algn="r">
              <a:lnSpc>
                <a:spcPts val="1750"/>
              </a:lnSpc>
            </a:pPr>
            <a:r>
              <a:rPr lang="en-US" sz="1417" b="1" dirty="0">
                <a:solidFill>
                  <a:srgbClr val="D9E1FF"/>
                </a:solidFill>
                <a:latin typeface="Syne Bold" pitchFamily="34" charset="0"/>
                <a:ea typeface="Syne Bold" pitchFamily="34" charset="-122"/>
                <a:cs typeface="Syne Bold" pitchFamily="34" charset="-120"/>
              </a:rPr>
              <a:t>Product Origin</a:t>
            </a:r>
            <a:endParaRPr lang="en-US" sz="1417" dirty="0"/>
          </a:p>
        </p:txBody>
      </p:sp>
      <p:sp>
        <p:nvSpPr>
          <p:cNvPr id="9" name="Text 6"/>
          <p:cNvSpPr/>
          <p:nvPr/>
        </p:nvSpPr>
        <p:spPr>
          <a:xfrm>
            <a:off x="539949" y="3512244"/>
            <a:ext cx="4707533" cy="493713"/>
          </a:xfrm>
          <a:prstGeom prst="rect">
            <a:avLst/>
          </a:prstGeom>
          <a:noFill/>
          <a:ln/>
        </p:spPr>
        <p:txBody>
          <a:bodyPr wrap="square" lIns="0" tIns="0" rIns="0" bIns="0" rtlCol="0" anchor="t"/>
          <a:lstStyle/>
          <a:p>
            <a:pPr algn="r">
              <a:lnSpc>
                <a:spcPts val="1917"/>
              </a:lnSpc>
            </a:pPr>
            <a:r>
              <a:rPr lang="en-US" sz="1208" dirty="0">
                <a:solidFill>
                  <a:srgbClr val="D9E1FF"/>
                </a:solidFill>
                <a:latin typeface="Arimo" pitchFamily="34" charset="0"/>
                <a:ea typeface="Arimo" pitchFamily="34" charset="-122"/>
                <a:cs typeface="Arimo" pitchFamily="34" charset="-120"/>
              </a:rPr>
              <a:t>Blockchain records the source of raw materials, ensuring authenticity and ethical sourcing.</a:t>
            </a:r>
            <a:endParaRPr lang="en-US" sz="1208" dirty="0"/>
          </a:p>
        </p:txBody>
      </p:sp>
      <p:sp>
        <p:nvSpPr>
          <p:cNvPr id="10" name="Shape 7"/>
          <p:cNvSpPr/>
          <p:nvPr/>
        </p:nvSpPr>
        <p:spPr>
          <a:xfrm>
            <a:off x="6250484" y="4147543"/>
            <a:ext cx="539948" cy="19050"/>
          </a:xfrm>
          <a:prstGeom prst="roundRect">
            <a:avLst>
              <a:gd name="adj" fmla="val 121487"/>
            </a:avLst>
          </a:prstGeom>
          <a:solidFill>
            <a:srgbClr val="44426B"/>
          </a:solidFill>
          <a:ln/>
        </p:spPr>
      </p:sp>
      <p:sp>
        <p:nvSpPr>
          <p:cNvPr id="11" name="Shape 8"/>
          <p:cNvSpPr/>
          <p:nvPr/>
        </p:nvSpPr>
        <p:spPr>
          <a:xfrm>
            <a:off x="5922467" y="3983534"/>
            <a:ext cx="347068" cy="347068"/>
          </a:xfrm>
          <a:prstGeom prst="roundRect">
            <a:avLst>
              <a:gd name="adj" fmla="val 6668"/>
            </a:avLst>
          </a:prstGeom>
          <a:solidFill>
            <a:srgbClr val="2B2952"/>
          </a:solidFill>
          <a:ln/>
        </p:spPr>
      </p:sp>
      <p:sp>
        <p:nvSpPr>
          <p:cNvPr id="12" name="Text 9"/>
          <p:cNvSpPr/>
          <p:nvPr/>
        </p:nvSpPr>
        <p:spPr>
          <a:xfrm>
            <a:off x="6028035" y="4048125"/>
            <a:ext cx="135930" cy="217785"/>
          </a:xfrm>
          <a:prstGeom prst="rect">
            <a:avLst/>
          </a:prstGeom>
          <a:noFill/>
          <a:ln/>
        </p:spPr>
        <p:txBody>
          <a:bodyPr wrap="none" lIns="0" tIns="0" rIns="0" bIns="0" rtlCol="0" anchor="t"/>
          <a:lstStyle/>
          <a:p>
            <a:pPr algn="ctr">
              <a:lnSpc>
                <a:spcPts val="1708"/>
              </a:lnSpc>
            </a:pPr>
            <a:r>
              <a:rPr lang="en-US" sz="1708" b="1" dirty="0">
                <a:solidFill>
                  <a:srgbClr val="D9E1FF"/>
                </a:solidFill>
                <a:latin typeface="Syne Bold" pitchFamily="34" charset="0"/>
                <a:ea typeface="Syne Bold" pitchFamily="34" charset="-122"/>
                <a:cs typeface="Syne Bold" pitchFamily="34" charset="-120"/>
              </a:rPr>
              <a:t>2</a:t>
            </a:r>
            <a:endParaRPr lang="en-US" sz="1708" dirty="0"/>
          </a:p>
        </p:txBody>
      </p:sp>
      <p:sp>
        <p:nvSpPr>
          <p:cNvPr id="13" name="Text 10"/>
          <p:cNvSpPr/>
          <p:nvPr/>
        </p:nvSpPr>
        <p:spPr>
          <a:xfrm>
            <a:off x="6944519" y="3964286"/>
            <a:ext cx="1815108" cy="226814"/>
          </a:xfrm>
          <a:prstGeom prst="rect">
            <a:avLst/>
          </a:prstGeom>
          <a:noFill/>
          <a:ln/>
        </p:spPr>
        <p:txBody>
          <a:bodyPr wrap="none" lIns="0" tIns="0" rIns="0" bIns="0" rtlCol="0" anchor="t"/>
          <a:lstStyle/>
          <a:p>
            <a:pPr>
              <a:lnSpc>
                <a:spcPts val="1750"/>
              </a:lnSpc>
            </a:pPr>
            <a:r>
              <a:rPr lang="en-US" sz="1417" b="1" dirty="0">
                <a:solidFill>
                  <a:srgbClr val="D9E1FF"/>
                </a:solidFill>
                <a:latin typeface="Syne Bold" pitchFamily="34" charset="0"/>
                <a:ea typeface="Syne Bold" pitchFamily="34" charset="-122"/>
                <a:cs typeface="Syne Bold" pitchFamily="34" charset="-120"/>
              </a:rPr>
              <a:t>Manufacturing</a:t>
            </a:r>
            <a:endParaRPr lang="en-US" sz="1417" dirty="0"/>
          </a:p>
        </p:txBody>
      </p:sp>
      <p:sp>
        <p:nvSpPr>
          <p:cNvPr id="14" name="Text 11"/>
          <p:cNvSpPr/>
          <p:nvPr/>
        </p:nvSpPr>
        <p:spPr>
          <a:xfrm>
            <a:off x="6944519" y="4283670"/>
            <a:ext cx="4707533" cy="493713"/>
          </a:xfrm>
          <a:prstGeom prst="rect">
            <a:avLst/>
          </a:prstGeom>
          <a:noFill/>
          <a:ln/>
        </p:spPr>
        <p:txBody>
          <a:bodyPr wrap="square" lIns="0" tIns="0" rIns="0" bIns="0" rtlCol="0" anchor="t"/>
          <a:lstStyle/>
          <a:p>
            <a:pPr>
              <a:lnSpc>
                <a:spcPts val="1917"/>
              </a:lnSpc>
            </a:pPr>
            <a:r>
              <a:rPr lang="en-US" sz="1208" dirty="0">
                <a:solidFill>
                  <a:srgbClr val="D9E1FF"/>
                </a:solidFill>
                <a:latin typeface="Arimo" pitchFamily="34" charset="0"/>
                <a:ea typeface="Arimo" pitchFamily="34" charset="-122"/>
                <a:cs typeface="Arimo" pitchFamily="34" charset="-120"/>
              </a:rPr>
              <a:t>Each step of the production process is logged, creating a transparent record of quality control and compliance.</a:t>
            </a:r>
            <a:endParaRPr lang="en-US" sz="1208" dirty="0"/>
          </a:p>
        </p:txBody>
      </p:sp>
      <p:sp>
        <p:nvSpPr>
          <p:cNvPr id="15" name="Shape 12"/>
          <p:cNvSpPr/>
          <p:nvPr/>
        </p:nvSpPr>
        <p:spPr>
          <a:xfrm>
            <a:off x="5401569" y="4841776"/>
            <a:ext cx="539948" cy="19050"/>
          </a:xfrm>
          <a:prstGeom prst="roundRect">
            <a:avLst>
              <a:gd name="adj" fmla="val 121487"/>
            </a:avLst>
          </a:prstGeom>
          <a:solidFill>
            <a:srgbClr val="44426B"/>
          </a:solidFill>
          <a:ln/>
        </p:spPr>
      </p:sp>
      <p:sp>
        <p:nvSpPr>
          <p:cNvPr id="16" name="Shape 13"/>
          <p:cNvSpPr/>
          <p:nvPr/>
        </p:nvSpPr>
        <p:spPr>
          <a:xfrm>
            <a:off x="5922467" y="4677768"/>
            <a:ext cx="347068" cy="347068"/>
          </a:xfrm>
          <a:prstGeom prst="roundRect">
            <a:avLst>
              <a:gd name="adj" fmla="val 6668"/>
            </a:avLst>
          </a:prstGeom>
          <a:solidFill>
            <a:srgbClr val="2B2952"/>
          </a:solidFill>
          <a:ln/>
        </p:spPr>
      </p:sp>
      <p:sp>
        <p:nvSpPr>
          <p:cNvPr id="17" name="Text 14"/>
          <p:cNvSpPr/>
          <p:nvPr/>
        </p:nvSpPr>
        <p:spPr>
          <a:xfrm>
            <a:off x="6026150" y="4742358"/>
            <a:ext cx="139601" cy="217785"/>
          </a:xfrm>
          <a:prstGeom prst="rect">
            <a:avLst/>
          </a:prstGeom>
          <a:noFill/>
          <a:ln/>
        </p:spPr>
        <p:txBody>
          <a:bodyPr wrap="none" lIns="0" tIns="0" rIns="0" bIns="0" rtlCol="0" anchor="t"/>
          <a:lstStyle/>
          <a:p>
            <a:pPr algn="ctr">
              <a:lnSpc>
                <a:spcPts val="1708"/>
              </a:lnSpc>
            </a:pPr>
            <a:r>
              <a:rPr lang="en-US" sz="1708" b="1" dirty="0">
                <a:solidFill>
                  <a:srgbClr val="D9E1FF"/>
                </a:solidFill>
                <a:latin typeface="Syne Bold" pitchFamily="34" charset="0"/>
                <a:ea typeface="Syne Bold" pitchFamily="34" charset="-122"/>
                <a:cs typeface="Syne Bold" pitchFamily="34" charset="-120"/>
              </a:rPr>
              <a:t>3</a:t>
            </a:r>
            <a:endParaRPr lang="en-US" sz="1708" dirty="0"/>
          </a:p>
        </p:txBody>
      </p:sp>
      <p:sp>
        <p:nvSpPr>
          <p:cNvPr id="18" name="Text 15"/>
          <p:cNvSpPr/>
          <p:nvPr/>
        </p:nvSpPr>
        <p:spPr>
          <a:xfrm>
            <a:off x="3432374" y="4658520"/>
            <a:ext cx="1815108" cy="226814"/>
          </a:xfrm>
          <a:prstGeom prst="rect">
            <a:avLst/>
          </a:prstGeom>
          <a:noFill/>
          <a:ln/>
        </p:spPr>
        <p:txBody>
          <a:bodyPr wrap="none" lIns="0" tIns="0" rIns="0" bIns="0" rtlCol="0" anchor="t"/>
          <a:lstStyle/>
          <a:p>
            <a:pPr algn="r">
              <a:lnSpc>
                <a:spcPts val="1750"/>
              </a:lnSpc>
            </a:pPr>
            <a:r>
              <a:rPr lang="en-US" sz="1417" b="1" dirty="0">
                <a:solidFill>
                  <a:srgbClr val="D9E1FF"/>
                </a:solidFill>
                <a:latin typeface="Syne Bold" pitchFamily="34" charset="0"/>
                <a:ea typeface="Syne Bold" pitchFamily="34" charset="-122"/>
                <a:cs typeface="Syne Bold" pitchFamily="34" charset="-120"/>
              </a:rPr>
              <a:t>Distribution</a:t>
            </a:r>
            <a:endParaRPr lang="en-US" sz="1417" dirty="0"/>
          </a:p>
        </p:txBody>
      </p:sp>
      <p:sp>
        <p:nvSpPr>
          <p:cNvPr id="19" name="Text 16"/>
          <p:cNvSpPr/>
          <p:nvPr/>
        </p:nvSpPr>
        <p:spPr>
          <a:xfrm>
            <a:off x="539949" y="4977904"/>
            <a:ext cx="4707533" cy="493713"/>
          </a:xfrm>
          <a:prstGeom prst="rect">
            <a:avLst/>
          </a:prstGeom>
          <a:noFill/>
          <a:ln/>
        </p:spPr>
        <p:txBody>
          <a:bodyPr wrap="square" lIns="0" tIns="0" rIns="0" bIns="0" rtlCol="0" anchor="t"/>
          <a:lstStyle/>
          <a:p>
            <a:pPr algn="r">
              <a:lnSpc>
                <a:spcPts val="1917"/>
              </a:lnSpc>
            </a:pPr>
            <a:r>
              <a:rPr lang="en-US" sz="1208" dirty="0">
                <a:solidFill>
                  <a:srgbClr val="D9E1FF"/>
                </a:solidFill>
                <a:latin typeface="Arimo" pitchFamily="34" charset="0"/>
                <a:ea typeface="Arimo" pitchFamily="34" charset="-122"/>
                <a:cs typeface="Arimo" pitchFamily="34" charset="-120"/>
              </a:rPr>
              <a:t>Real-time tracking of shipments enhances logistics efficiency and reduces the risk of theft or loss.</a:t>
            </a:r>
            <a:endParaRPr lang="en-US" sz="1208" dirty="0"/>
          </a:p>
        </p:txBody>
      </p:sp>
      <p:sp>
        <p:nvSpPr>
          <p:cNvPr id="20" name="Shape 17"/>
          <p:cNvSpPr/>
          <p:nvPr/>
        </p:nvSpPr>
        <p:spPr>
          <a:xfrm>
            <a:off x="6250484" y="5536108"/>
            <a:ext cx="539948" cy="19050"/>
          </a:xfrm>
          <a:prstGeom prst="roundRect">
            <a:avLst>
              <a:gd name="adj" fmla="val 121487"/>
            </a:avLst>
          </a:prstGeom>
          <a:solidFill>
            <a:srgbClr val="44426B"/>
          </a:solidFill>
          <a:ln/>
        </p:spPr>
      </p:sp>
      <p:sp>
        <p:nvSpPr>
          <p:cNvPr id="21" name="Shape 18"/>
          <p:cNvSpPr/>
          <p:nvPr/>
        </p:nvSpPr>
        <p:spPr>
          <a:xfrm>
            <a:off x="5922467" y="5372100"/>
            <a:ext cx="347068" cy="347068"/>
          </a:xfrm>
          <a:prstGeom prst="roundRect">
            <a:avLst>
              <a:gd name="adj" fmla="val 6668"/>
            </a:avLst>
          </a:prstGeom>
          <a:solidFill>
            <a:srgbClr val="2B2952"/>
          </a:solidFill>
          <a:ln/>
        </p:spPr>
      </p:sp>
      <p:sp>
        <p:nvSpPr>
          <p:cNvPr id="22" name="Text 19"/>
          <p:cNvSpPr/>
          <p:nvPr/>
        </p:nvSpPr>
        <p:spPr>
          <a:xfrm>
            <a:off x="6018510" y="5436692"/>
            <a:ext cx="154881" cy="217785"/>
          </a:xfrm>
          <a:prstGeom prst="rect">
            <a:avLst/>
          </a:prstGeom>
          <a:noFill/>
          <a:ln/>
        </p:spPr>
        <p:txBody>
          <a:bodyPr wrap="none" lIns="0" tIns="0" rIns="0" bIns="0" rtlCol="0" anchor="t"/>
          <a:lstStyle/>
          <a:p>
            <a:pPr algn="ctr">
              <a:lnSpc>
                <a:spcPts val="1708"/>
              </a:lnSpc>
            </a:pPr>
            <a:r>
              <a:rPr lang="en-US" sz="1708" b="1" dirty="0">
                <a:solidFill>
                  <a:srgbClr val="D9E1FF"/>
                </a:solidFill>
                <a:latin typeface="Syne Bold" pitchFamily="34" charset="0"/>
                <a:ea typeface="Syne Bold" pitchFamily="34" charset="-122"/>
                <a:cs typeface="Syne Bold" pitchFamily="34" charset="-120"/>
              </a:rPr>
              <a:t>4</a:t>
            </a:r>
            <a:endParaRPr lang="en-US" sz="1708" dirty="0"/>
          </a:p>
        </p:txBody>
      </p:sp>
      <p:sp>
        <p:nvSpPr>
          <p:cNvPr id="23" name="Text 20"/>
          <p:cNvSpPr/>
          <p:nvPr/>
        </p:nvSpPr>
        <p:spPr>
          <a:xfrm>
            <a:off x="6944519" y="5352852"/>
            <a:ext cx="1815108" cy="226814"/>
          </a:xfrm>
          <a:prstGeom prst="rect">
            <a:avLst/>
          </a:prstGeom>
          <a:noFill/>
          <a:ln/>
        </p:spPr>
        <p:txBody>
          <a:bodyPr wrap="none" lIns="0" tIns="0" rIns="0" bIns="0" rtlCol="0" anchor="t"/>
          <a:lstStyle/>
          <a:p>
            <a:pPr>
              <a:lnSpc>
                <a:spcPts val="1750"/>
              </a:lnSpc>
            </a:pPr>
            <a:r>
              <a:rPr lang="en-US" sz="1417" b="1" dirty="0">
                <a:solidFill>
                  <a:srgbClr val="D9E1FF"/>
                </a:solidFill>
                <a:latin typeface="Syne Bold" pitchFamily="34" charset="0"/>
                <a:ea typeface="Syne Bold" pitchFamily="34" charset="-122"/>
                <a:cs typeface="Syne Bold" pitchFamily="34" charset="-120"/>
              </a:rPr>
              <a:t>Retail</a:t>
            </a:r>
            <a:endParaRPr lang="en-US" sz="1417" dirty="0"/>
          </a:p>
        </p:txBody>
      </p:sp>
      <p:sp>
        <p:nvSpPr>
          <p:cNvPr id="24" name="Text 21"/>
          <p:cNvSpPr/>
          <p:nvPr/>
        </p:nvSpPr>
        <p:spPr>
          <a:xfrm>
            <a:off x="6944519" y="5672237"/>
            <a:ext cx="4707533" cy="493713"/>
          </a:xfrm>
          <a:prstGeom prst="rect">
            <a:avLst/>
          </a:prstGeom>
          <a:noFill/>
          <a:ln/>
        </p:spPr>
        <p:txBody>
          <a:bodyPr wrap="square" lIns="0" tIns="0" rIns="0" bIns="0" rtlCol="0" anchor="t"/>
          <a:lstStyle/>
          <a:p>
            <a:pPr>
              <a:lnSpc>
                <a:spcPts val="1917"/>
              </a:lnSpc>
            </a:pPr>
            <a:r>
              <a:rPr lang="en-US" sz="1208" dirty="0">
                <a:solidFill>
                  <a:srgbClr val="D9E1FF"/>
                </a:solidFill>
                <a:latin typeface="Arimo" pitchFamily="34" charset="0"/>
                <a:ea typeface="Arimo" pitchFamily="34" charset="-122"/>
                <a:cs typeface="Arimo" pitchFamily="34" charset="-120"/>
              </a:rPr>
              <a:t>Consumers can verify product authenticity and history, promoting trust and brand loyalty.</a:t>
            </a:r>
            <a:endParaRPr lang="en-US" sz="1208" dirty="0"/>
          </a:p>
        </p:txBody>
      </p:sp>
    </p:spTree>
    <p:extLst>
      <p:ext uri="{BB962C8B-B14F-4D97-AF65-F5344CB8AC3E}">
        <p14:creationId xmlns:p14="http://schemas.microsoft.com/office/powerpoint/2010/main" val="1679313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98104" y="967879"/>
            <a:ext cx="6223794" cy="938808"/>
          </a:xfrm>
          <a:prstGeom prst="rect">
            <a:avLst/>
          </a:prstGeom>
          <a:noFill/>
          <a:ln/>
        </p:spPr>
        <p:txBody>
          <a:bodyPr wrap="square" lIns="0" tIns="0" rIns="0" bIns="0" rtlCol="0" anchor="t"/>
          <a:lstStyle/>
          <a:p>
            <a:pPr>
              <a:lnSpc>
                <a:spcPts val="3667"/>
              </a:lnSpc>
            </a:pPr>
            <a:r>
              <a:rPr lang="en-US" sz="2917" b="1" dirty="0">
                <a:solidFill>
                  <a:srgbClr val="FFFFFF"/>
                </a:solidFill>
                <a:latin typeface="Syne Bold" pitchFamily="34" charset="0"/>
                <a:ea typeface="Syne Bold" pitchFamily="34" charset="-122"/>
                <a:cs typeface="Syne Bold" pitchFamily="34" charset="-120"/>
              </a:rPr>
              <a:t>Blockchain vs. Traditional Databases</a:t>
            </a:r>
            <a:endParaRPr lang="en-US" sz="2917" dirty="0"/>
          </a:p>
        </p:txBody>
      </p:sp>
      <p:sp>
        <p:nvSpPr>
          <p:cNvPr id="4" name="Shape 1"/>
          <p:cNvSpPr/>
          <p:nvPr/>
        </p:nvSpPr>
        <p:spPr>
          <a:xfrm>
            <a:off x="698104" y="2131020"/>
            <a:ext cx="6223794" cy="3759101"/>
          </a:xfrm>
          <a:prstGeom prst="roundRect">
            <a:avLst>
              <a:gd name="adj" fmla="val 796"/>
            </a:avLst>
          </a:prstGeom>
          <a:noFill/>
          <a:ln w="7620">
            <a:solidFill>
              <a:srgbClr val="FFFFFF">
                <a:alpha val="24000"/>
              </a:srgbClr>
            </a:solidFill>
            <a:prstDash val="solid"/>
          </a:ln>
        </p:spPr>
      </p:sp>
      <p:sp>
        <p:nvSpPr>
          <p:cNvPr id="5" name="Shape 2"/>
          <p:cNvSpPr/>
          <p:nvPr/>
        </p:nvSpPr>
        <p:spPr>
          <a:xfrm>
            <a:off x="704454" y="2137371"/>
            <a:ext cx="6210399" cy="890389"/>
          </a:xfrm>
          <a:prstGeom prst="rect">
            <a:avLst/>
          </a:prstGeom>
          <a:solidFill>
            <a:srgbClr val="FFFFFF">
              <a:alpha val="4000"/>
            </a:srgbClr>
          </a:solidFill>
          <a:ln/>
        </p:spPr>
      </p:sp>
      <p:sp>
        <p:nvSpPr>
          <p:cNvPr id="6" name="Text 3"/>
          <p:cNvSpPr/>
          <p:nvPr/>
        </p:nvSpPr>
        <p:spPr>
          <a:xfrm>
            <a:off x="904578" y="2263378"/>
            <a:ext cx="1667868" cy="319187"/>
          </a:xfrm>
          <a:prstGeom prst="rect">
            <a:avLst/>
          </a:prstGeom>
          <a:noFill/>
          <a:ln/>
        </p:spPr>
        <p:txBody>
          <a:bodyPr wrap="non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Feature</a:t>
            </a:r>
            <a:endParaRPr lang="en-US" sz="1542" dirty="0"/>
          </a:p>
        </p:txBody>
      </p:sp>
      <p:sp>
        <p:nvSpPr>
          <p:cNvPr id="7" name="Text 4"/>
          <p:cNvSpPr/>
          <p:nvPr/>
        </p:nvSpPr>
        <p:spPr>
          <a:xfrm>
            <a:off x="2977654" y="2263378"/>
            <a:ext cx="1664693" cy="319187"/>
          </a:xfrm>
          <a:prstGeom prst="rect">
            <a:avLst/>
          </a:prstGeom>
          <a:noFill/>
          <a:ln/>
        </p:spPr>
        <p:txBody>
          <a:bodyPr wrap="non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Blockchain</a:t>
            </a:r>
            <a:endParaRPr lang="en-US" sz="1542" dirty="0"/>
          </a:p>
        </p:txBody>
      </p:sp>
      <p:sp>
        <p:nvSpPr>
          <p:cNvPr id="8" name="Text 5"/>
          <p:cNvSpPr/>
          <p:nvPr/>
        </p:nvSpPr>
        <p:spPr>
          <a:xfrm>
            <a:off x="5047556" y="2263379"/>
            <a:ext cx="1667868" cy="638373"/>
          </a:xfrm>
          <a:prstGeom prst="rect">
            <a:avLst/>
          </a:prstGeom>
          <a:noFill/>
          <a:ln/>
        </p:spPr>
        <p:txBody>
          <a:bodyPr wrap="squar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Traditional Database</a:t>
            </a:r>
            <a:endParaRPr lang="en-US" sz="1542" dirty="0"/>
          </a:p>
        </p:txBody>
      </p:sp>
      <p:sp>
        <p:nvSpPr>
          <p:cNvPr id="9" name="Shape 6"/>
          <p:cNvSpPr/>
          <p:nvPr/>
        </p:nvSpPr>
        <p:spPr>
          <a:xfrm>
            <a:off x="704454" y="3027759"/>
            <a:ext cx="6210399" cy="571203"/>
          </a:xfrm>
          <a:prstGeom prst="rect">
            <a:avLst/>
          </a:prstGeom>
          <a:solidFill>
            <a:srgbClr val="000000">
              <a:alpha val="4000"/>
            </a:srgbClr>
          </a:solidFill>
          <a:ln/>
        </p:spPr>
      </p:sp>
      <p:sp>
        <p:nvSpPr>
          <p:cNvPr id="10" name="Text 7"/>
          <p:cNvSpPr/>
          <p:nvPr/>
        </p:nvSpPr>
        <p:spPr>
          <a:xfrm>
            <a:off x="904578" y="3153767"/>
            <a:ext cx="1667868" cy="319187"/>
          </a:xfrm>
          <a:prstGeom prst="rect">
            <a:avLst/>
          </a:prstGeom>
          <a:noFill/>
          <a:ln/>
        </p:spPr>
        <p:txBody>
          <a:bodyPr wrap="non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Structure</a:t>
            </a:r>
            <a:endParaRPr lang="en-US" sz="1542" dirty="0"/>
          </a:p>
        </p:txBody>
      </p:sp>
      <p:sp>
        <p:nvSpPr>
          <p:cNvPr id="11" name="Text 8"/>
          <p:cNvSpPr/>
          <p:nvPr/>
        </p:nvSpPr>
        <p:spPr>
          <a:xfrm>
            <a:off x="2977654" y="3153767"/>
            <a:ext cx="1664693" cy="319187"/>
          </a:xfrm>
          <a:prstGeom prst="rect">
            <a:avLst/>
          </a:prstGeom>
          <a:noFill/>
          <a:ln/>
        </p:spPr>
        <p:txBody>
          <a:bodyPr wrap="non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Decentralized</a:t>
            </a:r>
            <a:endParaRPr lang="en-US" sz="1542" dirty="0"/>
          </a:p>
        </p:txBody>
      </p:sp>
      <p:sp>
        <p:nvSpPr>
          <p:cNvPr id="12" name="Text 9"/>
          <p:cNvSpPr/>
          <p:nvPr/>
        </p:nvSpPr>
        <p:spPr>
          <a:xfrm>
            <a:off x="5047556" y="3153767"/>
            <a:ext cx="1667868" cy="319187"/>
          </a:xfrm>
          <a:prstGeom prst="rect">
            <a:avLst/>
          </a:prstGeom>
          <a:noFill/>
          <a:ln/>
        </p:spPr>
        <p:txBody>
          <a:bodyPr wrap="non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Centralized</a:t>
            </a:r>
            <a:endParaRPr lang="en-US" sz="1542" dirty="0"/>
          </a:p>
        </p:txBody>
      </p:sp>
      <p:sp>
        <p:nvSpPr>
          <p:cNvPr id="13" name="Shape 10"/>
          <p:cNvSpPr/>
          <p:nvPr/>
        </p:nvSpPr>
        <p:spPr>
          <a:xfrm>
            <a:off x="704454" y="3598962"/>
            <a:ext cx="6210399" cy="571203"/>
          </a:xfrm>
          <a:prstGeom prst="rect">
            <a:avLst/>
          </a:prstGeom>
          <a:solidFill>
            <a:srgbClr val="FFFFFF">
              <a:alpha val="4000"/>
            </a:srgbClr>
          </a:solidFill>
          <a:ln/>
        </p:spPr>
      </p:sp>
      <p:sp>
        <p:nvSpPr>
          <p:cNvPr id="14" name="Text 11"/>
          <p:cNvSpPr/>
          <p:nvPr/>
        </p:nvSpPr>
        <p:spPr>
          <a:xfrm>
            <a:off x="904578" y="3724969"/>
            <a:ext cx="1667868" cy="319187"/>
          </a:xfrm>
          <a:prstGeom prst="rect">
            <a:avLst/>
          </a:prstGeom>
          <a:noFill/>
          <a:ln/>
        </p:spPr>
        <p:txBody>
          <a:bodyPr wrap="non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Data Modification</a:t>
            </a:r>
            <a:endParaRPr lang="en-US" sz="1542" dirty="0"/>
          </a:p>
        </p:txBody>
      </p:sp>
      <p:sp>
        <p:nvSpPr>
          <p:cNvPr id="15" name="Text 12"/>
          <p:cNvSpPr/>
          <p:nvPr/>
        </p:nvSpPr>
        <p:spPr>
          <a:xfrm>
            <a:off x="2977654" y="3724969"/>
            <a:ext cx="1664693" cy="319187"/>
          </a:xfrm>
          <a:prstGeom prst="rect">
            <a:avLst/>
          </a:prstGeom>
          <a:noFill/>
          <a:ln/>
        </p:spPr>
        <p:txBody>
          <a:bodyPr wrap="non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Immutable</a:t>
            </a:r>
            <a:endParaRPr lang="en-US" sz="1542" dirty="0"/>
          </a:p>
        </p:txBody>
      </p:sp>
      <p:sp>
        <p:nvSpPr>
          <p:cNvPr id="16" name="Text 13"/>
          <p:cNvSpPr/>
          <p:nvPr/>
        </p:nvSpPr>
        <p:spPr>
          <a:xfrm>
            <a:off x="5047556" y="3724969"/>
            <a:ext cx="1667868" cy="319187"/>
          </a:xfrm>
          <a:prstGeom prst="rect">
            <a:avLst/>
          </a:prstGeom>
          <a:noFill/>
          <a:ln/>
        </p:spPr>
        <p:txBody>
          <a:bodyPr wrap="non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Mutable</a:t>
            </a:r>
            <a:endParaRPr lang="en-US" sz="1542" dirty="0"/>
          </a:p>
        </p:txBody>
      </p:sp>
      <p:sp>
        <p:nvSpPr>
          <p:cNvPr id="17" name="Shape 14"/>
          <p:cNvSpPr/>
          <p:nvPr/>
        </p:nvSpPr>
        <p:spPr>
          <a:xfrm>
            <a:off x="704454" y="4170164"/>
            <a:ext cx="6210399" cy="571203"/>
          </a:xfrm>
          <a:prstGeom prst="rect">
            <a:avLst/>
          </a:prstGeom>
          <a:solidFill>
            <a:srgbClr val="000000">
              <a:alpha val="4000"/>
            </a:srgbClr>
          </a:solidFill>
          <a:ln/>
        </p:spPr>
      </p:sp>
      <p:sp>
        <p:nvSpPr>
          <p:cNvPr id="18" name="Text 15"/>
          <p:cNvSpPr/>
          <p:nvPr/>
        </p:nvSpPr>
        <p:spPr>
          <a:xfrm>
            <a:off x="904578" y="4296172"/>
            <a:ext cx="1667868" cy="319187"/>
          </a:xfrm>
          <a:prstGeom prst="rect">
            <a:avLst/>
          </a:prstGeom>
          <a:noFill/>
          <a:ln/>
        </p:spPr>
        <p:txBody>
          <a:bodyPr wrap="non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Transparency</a:t>
            </a:r>
            <a:endParaRPr lang="en-US" sz="1542" dirty="0"/>
          </a:p>
        </p:txBody>
      </p:sp>
      <p:sp>
        <p:nvSpPr>
          <p:cNvPr id="19" name="Text 16"/>
          <p:cNvSpPr/>
          <p:nvPr/>
        </p:nvSpPr>
        <p:spPr>
          <a:xfrm>
            <a:off x="2977654" y="4296172"/>
            <a:ext cx="1664693" cy="319187"/>
          </a:xfrm>
          <a:prstGeom prst="rect">
            <a:avLst/>
          </a:prstGeom>
          <a:noFill/>
          <a:ln/>
        </p:spPr>
        <p:txBody>
          <a:bodyPr wrap="non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High</a:t>
            </a:r>
            <a:endParaRPr lang="en-US" sz="1542" dirty="0"/>
          </a:p>
        </p:txBody>
      </p:sp>
      <p:sp>
        <p:nvSpPr>
          <p:cNvPr id="20" name="Text 17"/>
          <p:cNvSpPr/>
          <p:nvPr/>
        </p:nvSpPr>
        <p:spPr>
          <a:xfrm>
            <a:off x="5047556" y="4296172"/>
            <a:ext cx="1667868" cy="319187"/>
          </a:xfrm>
          <a:prstGeom prst="rect">
            <a:avLst/>
          </a:prstGeom>
          <a:noFill/>
          <a:ln/>
        </p:spPr>
        <p:txBody>
          <a:bodyPr wrap="non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Limited</a:t>
            </a:r>
            <a:endParaRPr lang="en-US" sz="1542" dirty="0"/>
          </a:p>
        </p:txBody>
      </p:sp>
      <p:sp>
        <p:nvSpPr>
          <p:cNvPr id="21" name="Shape 18"/>
          <p:cNvSpPr/>
          <p:nvPr/>
        </p:nvSpPr>
        <p:spPr>
          <a:xfrm>
            <a:off x="704454" y="4741367"/>
            <a:ext cx="6210399" cy="571203"/>
          </a:xfrm>
          <a:prstGeom prst="rect">
            <a:avLst/>
          </a:prstGeom>
          <a:solidFill>
            <a:srgbClr val="FFFFFF">
              <a:alpha val="4000"/>
            </a:srgbClr>
          </a:solidFill>
          <a:ln/>
        </p:spPr>
      </p:sp>
      <p:sp>
        <p:nvSpPr>
          <p:cNvPr id="22" name="Text 19"/>
          <p:cNvSpPr/>
          <p:nvPr/>
        </p:nvSpPr>
        <p:spPr>
          <a:xfrm>
            <a:off x="904578" y="4867374"/>
            <a:ext cx="1667868" cy="319187"/>
          </a:xfrm>
          <a:prstGeom prst="rect">
            <a:avLst/>
          </a:prstGeom>
          <a:noFill/>
          <a:ln/>
        </p:spPr>
        <p:txBody>
          <a:bodyPr wrap="non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Security</a:t>
            </a:r>
            <a:endParaRPr lang="en-US" sz="1542" dirty="0"/>
          </a:p>
        </p:txBody>
      </p:sp>
      <p:sp>
        <p:nvSpPr>
          <p:cNvPr id="23" name="Text 20"/>
          <p:cNvSpPr/>
          <p:nvPr/>
        </p:nvSpPr>
        <p:spPr>
          <a:xfrm>
            <a:off x="2977654" y="4867374"/>
            <a:ext cx="1664693" cy="319187"/>
          </a:xfrm>
          <a:prstGeom prst="rect">
            <a:avLst/>
          </a:prstGeom>
          <a:noFill/>
          <a:ln/>
        </p:spPr>
        <p:txBody>
          <a:bodyPr wrap="non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Cryptographic</a:t>
            </a:r>
            <a:endParaRPr lang="en-US" sz="1542" dirty="0"/>
          </a:p>
        </p:txBody>
      </p:sp>
      <p:sp>
        <p:nvSpPr>
          <p:cNvPr id="24" name="Text 21"/>
          <p:cNvSpPr/>
          <p:nvPr/>
        </p:nvSpPr>
        <p:spPr>
          <a:xfrm>
            <a:off x="5047556" y="4867374"/>
            <a:ext cx="1667868" cy="319187"/>
          </a:xfrm>
          <a:prstGeom prst="rect">
            <a:avLst/>
          </a:prstGeom>
          <a:noFill/>
          <a:ln/>
        </p:spPr>
        <p:txBody>
          <a:bodyPr wrap="non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Password-based</a:t>
            </a:r>
            <a:endParaRPr lang="en-US" sz="1542" dirty="0"/>
          </a:p>
        </p:txBody>
      </p:sp>
      <p:sp>
        <p:nvSpPr>
          <p:cNvPr id="25" name="Shape 22"/>
          <p:cNvSpPr/>
          <p:nvPr/>
        </p:nvSpPr>
        <p:spPr>
          <a:xfrm>
            <a:off x="704454" y="5312569"/>
            <a:ext cx="6210399" cy="571203"/>
          </a:xfrm>
          <a:prstGeom prst="rect">
            <a:avLst/>
          </a:prstGeom>
          <a:solidFill>
            <a:srgbClr val="000000">
              <a:alpha val="4000"/>
            </a:srgbClr>
          </a:solidFill>
          <a:ln/>
        </p:spPr>
      </p:sp>
      <p:sp>
        <p:nvSpPr>
          <p:cNvPr id="26" name="Text 23"/>
          <p:cNvSpPr/>
          <p:nvPr/>
        </p:nvSpPr>
        <p:spPr>
          <a:xfrm>
            <a:off x="904578" y="5438577"/>
            <a:ext cx="1667868" cy="319187"/>
          </a:xfrm>
          <a:prstGeom prst="rect">
            <a:avLst/>
          </a:prstGeom>
          <a:noFill/>
          <a:ln/>
        </p:spPr>
        <p:txBody>
          <a:bodyPr wrap="non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Consensus</a:t>
            </a:r>
            <a:endParaRPr lang="en-US" sz="1542" dirty="0"/>
          </a:p>
        </p:txBody>
      </p:sp>
      <p:sp>
        <p:nvSpPr>
          <p:cNvPr id="27" name="Text 24"/>
          <p:cNvSpPr/>
          <p:nvPr/>
        </p:nvSpPr>
        <p:spPr>
          <a:xfrm>
            <a:off x="2977654" y="5438577"/>
            <a:ext cx="1664693" cy="319187"/>
          </a:xfrm>
          <a:prstGeom prst="rect">
            <a:avLst/>
          </a:prstGeom>
          <a:noFill/>
          <a:ln/>
        </p:spPr>
        <p:txBody>
          <a:bodyPr wrap="non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Required</a:t>
            </a:r>
            <a:endParaRPr lang="en-US" sz="1542" dirty="0"/>
          </a:p>
        </p:txBody>
      </p:sp>
      <p:sp>
        <p:nvSpPr>
          <p:cNvPr id="28" name="Text 25"/>
          <p:cNvSpPr/>
          <p:nvPr/>
        </p:nvSpPr>
        <p:spPr>
          <a:xfrm>
            <a:off x="5047556" y="5438577"/>
            <a:ext cx="1667868" cy="319187"/>
          </a:xfrm>
          <a:prstGeom prst="rect">
            <a:avLst/>
          </a:prstGeom>
          <a:noFill/>
          <a:ln/>
        </p:spPr>
        <p:txBody>
          <a:bodyPr wrap="none" lIns="0" tIns="0" rIns="0" bIns="0" rtlCol="0" anchor="t"/>
          <a:lstStyle/>
          <a:p>
            <a:pPr>
              <a:lnSpc>
                <a:spcPts val="2500"/>
              </a:lnSpc>
            </a:pPr>
            <a:r>
              <a:rPr lang="en-US" sz="1542" dirty="0">
                <a:solidFill>
                  <a:srgbClr val="D9E1FF"/>
                </a:solidFill>
                <a:latin typeface="Arimo" pitchFamily="34" charset="0"/>
                <a:ea typeface="Arimo" pitchFamily="34" charset="-122"/>
                <a:cs typeface="Arimo" pitchFamily="34" charset="-120"/>
              </a:rPr>
              <a:t>Not required</a:t>
            </a:r>
            <a:endParaRPr lang="en-US" sz="1542" dirty="0"/>
          </a:p>
        </p:txBody>
      </p:sp>
    </p:spTree>
    <p:extLst>
      <p:ext uri="{BB962C8B-B14F-4D97-AF65-F5344CB8AC3E}">
        <p14:creationId xmlns:p14="http://schemas.microsoft.com/office/powerpoint/2010/main" val="3686601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885</Words>
  <Application>Microsoft Office PowerPoint</Application>
  <PresentationFormat>Widescreen</PresentationFormat>
  <Paragraphs>114</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Arimo</vt:lpstr>
      <vt:lpstr>Calibri</vt:lpstr>
      <vt:lpstr>Calibri Light</vt:lpstr>
      <vt:lpstr>Syne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Jaya Lakshmi Bandari</dc:creator>
  <cp:lastModifiedBy>Jaya Lakshmi Bandari</cp:lastModifiedBy>
  <cp:revision>2</cp:revision>
  <dcterms:created xsi:type="dcterms:W3CDTF">2024-10-20T07:54:29Z</dcterms:created>
  <dcterms:modified xsi:type="dcterms:W3CDTF">2024-10-20T09:35:13Z</dcterms:modified>
</cp:coreProperties>
</file>